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24"/>
  </p:notesMasterIdLst>
  <p:sldIdLst>
    <p:sldId id="304" r:id="rId2"/>
    <p:sldId id="305" r:id="rId3"/>
    <p:sldId id="310" r:id="rId4"/>
    <p:sldId id="379" r:id="rId5"/>
    <p:sldId id="380" r:id="rId6"/>
    <p:sldId id="381" r:id="rId7"/>
    <p:sldId id="378" r:id="rId8"/>
    <p:sldId id="390" r:id="rId9"/>
    <p:sldId id="382" r:id="rId10"/>
    <p:sldId id="383" r:id="rId11"/>
    <p:sldId id="391" r:id="rId12"/>
    <p:sldId id="384" r:id="rId13"/>
    <p:sldId id="385" r:id="rId14"/>
    <p:sldId id="386" r:id="rId15"/>
    <p:sldId id="388" r:id="rId16"/>
    <p:sldId id="387" r:id="rId17"/>
    <p:sldId id="374" r:id="rId18"/>
    <p:sldId id="332" r:id="rId19"/>
    <p:sldId id="392" r:id="rId20"/>
    <p:sldId id="375" r:id="rId21"/>
    <p:sldId id="376" r:id="rId22"/>
    <p:sldId id="319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433"/>
    <a:srgbClr val="E4E4E4"/>
    <a:srgbClr val="163E64"/>
    <a:srgbClr val="156082"/>
    <a:srgbClr val="0000FF"/>
    <a:srgbClr val="DCEAF7"/>
    <a:srgbClr val="9B9D9D"/>
    <a:srgbClr val="D9D9D9"/>
    <a:srgbClr val="007E99"/>
    <a:srgbClr val="006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/>
    <p:restoredTop sz="97040" autoAdjust="0"/>
  </p:normalViewPr>
  <p:slideViewPr>
    <p:cSldViewPr snapToGrid="0">
      <p:cViewPr varScale="1">
        <p:scale>
          <a:sx n="136" d="100"/>
          <a:sy n="136" d="100"/>
        </p:scale>
        <p:origin x="9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A409A8E9-9D89-7941-9FE0-3A03472A0416}" type="datetimeFigureOut">
              <a:rPr lang="ko-Kore-KR" altLang="en-US" smtClean="0"/>
              <a:pPr/>
              <a:t>06/09/2025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A6E69CE4-1E1C-4F4B-A81A-502DC5D5AA9D}" type="slidenum">
              <a:rPr lang="en-US" altLang="ko-KR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8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2994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F69DF-5452-AAAD-ACA8-142B224D8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38C130-E8DA-9C28-7C81-72BDFA987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14C966-B1F5-5EB7-2684-BAF8846AD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8C839-33D9-A9CD-6799-BF6EEE2D14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020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2FB1-FE7E-6E96-E72D-E32DAA09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4FF506-C3E0-4AF1-E1EC-6873A3622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2DDB10-1C22-409F-62DC-57FE745E9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6E012-0878-71FC-CEBB-D3EAB92BE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330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2FB84-42DD-ADCD-F5D7-3CBBFAE0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30929F-BB96-5F24-D451-F14D1B9F4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93008C-408C-9AE1-3C57-542ACF22E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8AA7B0-7E09-6D6C-0D31-44B764478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026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0C5DD-4D9E-FB2A-EA10-BD7DF9997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EB3B8-5CBC-6640-870C-D2D98C9E9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3FE3D2-FAA5-EF6D-4CE4-D35A9C6D4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4DC8A-D236-D727-3F5C-053BC7CF88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7677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5193-8AEE-F34D-BDA3-4B6DEE2A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91D3FF-726A-47DC-844B-5B91FD136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8EC26A-2126-A7D4-0306-CF252A4E3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45615-EF58-A6F8-65A5-E58094C2C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6185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2B9AC-47D1-47A9-8B6E-E4ACA6C23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C29C6A-FE0B-E07C-E1D1-F7AF85A2A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AE7123-1FD4-973C-2B10-51EE2FB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4370A9-C914-11B4-4ABB-61D65BD39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5314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8B09-4A39-FB78-464B-9D4C776F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C73EE4-E9F1-FEA0-25AE-BA0B8B403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7841BE-D8CA-46FC-F346-C033A06EA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B6681E-BF09-68C1-445C-E0731BFD2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651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32DE-43C1-6AE9-F001-75188946B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5B48FF-856A-8715-731A-37C223BEF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D1867F-498B-6665-EFCA-7D069DEC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CB736-34C3-1EAB-A13D-8E401F888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8628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59224-B7F7-1701-F649-ED210A86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0FE7A6-2508-F5E6-7CF4-538CA9445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094508-4F12-E4B6-196C-6234A1827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A1C3F7-356E-8532-5D20-37C50920B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9460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43814-44A5-2403-35BB-E17BA5E4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2A72B6-1847-A553-A782-028F09F96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95E715-BBA4-F4B8-2A15-35BA2ADA5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083B3-7C30-25D7-87D1-231F34D8C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844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364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4A7C8-BC97-F192-4B78-F53374509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688CE1-9998-A578-ED49-643574ECF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3C1D14-3240-D5E2-F3BA-2DFAC3DB2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1AFBE9-1156-EC2F-1691-6A7EF78EF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572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790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07EC3-0006-4FFB-2379-F0B40DB6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AF4AAD-013C-4EAB-6A7E-B0B012D33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8A834B-2924-D061-C416-AF7B0709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F54C9-BB3D-C9B5-F7C5-44097F02A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101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A7CBA-8E72-27B2-250E-7D6C0E84B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17E86F-1837-C423-FD48-6E16C1A9E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07B94E-C781-47FF-D6D5-A2EDD5E44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A8902-48E6-0969-3D53-9FC3E3F1F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74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70980-444A-EF2A-135A-DFBF88C9E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3E5868-AC52-79B4-B806-D5BAB3D64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B78C80-8CC5-A16B-934D-577C86557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A9A42-91FB-6117-1B69-5757A9815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239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7002-93B4-3340-E6AA-B91CDDE72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452B8C-7F2F-E6AD-822E-1B27A3674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C141BA-BA1D-5612-7536-6FAFD2BB7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49157D-105E-265C-EC9A-CFDBE730A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315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F9BFC-FAA2-FF0C-548C-F3ECECF34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F09E64-25B0-731C-AF37-2E1970F98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1B464A-013E-F0CA-5588-58054673A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95900-7C37-9BA2-A70C-73BB5C474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748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788FA-5D80-43D0-F09B-398747EDF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C06C7-E60E-3192-B84F-559A7ED13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22B514-7361-4456-F2C3-39B9573EB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6B6B65-1884-AAE0-F2F4-56D5DE9BC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316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068A-FBA2-E99E-5102-870E77826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9D5AC3-96B5-B119-D1B6-48375DBF3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233C2F-B922-789F-9825-EEAD81307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E1D43-E426-9785-02FA-DB44E0D8A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69CE4-1E1C-4F4B-A81A-502DC5D5AA9D}" type="slidenum">
              <a:rPr lang="en-US" altLang="ko-Kore-KR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409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1F2225B-8DF7-91C8-D304-C4AF4E811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1983" y="906134"/>
            <a:ext cx="9829800" cy="213622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-US" altLang="ko-Kore-KR" sz="4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kumimoji="1" lang="ko-Kore-KR" altLang="en-US" sz="4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2D7CF93-2AF6-D67C-4DD3-462C31AA5FCD}"/>
              </a:ext>
            </a:extLst>
          </p:cNvPr>
          <p:cNvCxnSpPr>
            <a:cxnSpLocks/>
          </p:cNvCxnSpPr>
          <p:nvPr/>
        </p:nvCxnSpPr>
        <p:spPr>
          <a:xfrm>
            <a:off x="1077683" y="3449636"/>
            <a:ext cx="10058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8382CC7-5808-2671-52DC-AA55F295EC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4883" y="3853054"/>
            <a:ext cx="9144000" cy="5338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en-US" altLang="ko-Kore-KR"/>
              <a:t>Seoyun Park</a:t>
            </a:r>
          </a:p>
          <a:p>
            <a:pPr lvl="0"/>
            <a:endParaRPr kumimoji="1" lang="en-US" altLang="ko-Kore-KR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B8A70925-8D5B-09ED-8FCA-D6CE530BFB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6088" y="4865688"/>
            <a:ext cx="3756025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ko-Kore-KR"/>
              <a:t>Jun. 30, 2024</a:t>
            </a:r>
            <a:endParaRPr kumimoji="1" lang="ko-Kore-KR" altLang="en-US"/>
          </a:p>
        </p:txBody>
      </p:sp>
      <p:sp>
        <p:nvSpPr>
          <p:cNvPr id="2" name="날짜 개체 틀 19">
            <a:extLst>
              <a:ext uri="{FF2B5EF4-FFF2-40B4-BE49-F238E27FC236}">
                <a16:creationId xmlns:a16="http://schemas.microsoft.com/office/drawing/2014/main" id="{A7E19719-C6A0-C995-A244-DC61F960E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4"/>
            <a:ext cx="4786992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3" name="바닥글 개체 틀 20">
            <a:extLst>
              <a:ext uri="{FF2B5EF4-FFF2-40B4-BE49-F238E27FC236}">
                <a16:creationId xmlns:a16="http://schemas.microsoft.com/office/drawing/2014/main" id="{F19FEF72-0F84-0BA7-7319-267E6560E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" altLang="ko-Kore-KR"/>
              <a:t>Superior Artificial Intelligence and Theory Laboratory</a:t>
            </a:r>
            <a:endParaRPr kumimoji="1" lang="ko-Kore-KR" altLang="en-US"/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6AE30753-29D2-9614-3C9A-C504E7222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86992" y="6493641"/>
            <a:ext cx="2617008" cy="371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7CC17A-82A5-A54D-A79E-9CAF1021D3A1}" type="slidenum">
              <a:rPr lang="en-US" altLang="ko-Kore-KR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678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6CF9BBE-1ADC-307D-2E71-40C7010B88A3}"/>
              </a:ext>
            </a:extLst>
          </p:cNvPr>
          <p:cNvSpPr/>
          <p:nvPr/>
        </p:nvSpPr>
        <p:spPr>
          <a:xfrm>
            <a:off x="0" y="8618"/>
            <a:ext cx="12192000" cy="105809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dirty="0">
              <a:latin typeface="Times New Roman" panose="02020603050405020304" pitchFamily="18" charset="0"/>
            </a:endParaRPr>
          </a:p>
        </p:txBody>
      </p:sp>
      <p:sp>
        <p:nvSpPr>
          <p:cNvPr id="11" name="텍스트 개체 틀 21">
            <a:extLst>
              <a:ext uri="{FF2B5EF4-FFF2-40B4-BE49-F238E27FC236}">
                <a16:creationId xmlns:a16="http://schemas.microsoft.com/office/drawing/2014/main" id="{B518318D-5FC0-BD7D-DD6F-98CCEF7479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957" y="1243763"/>
            <a:ext cx="10946444" cy="47577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en-US" altLang="ko-KR" dirty="0"/>
              <a:t>First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Second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Third</a:t>
            </a:r>
            <a:endParaRPr kumimoji="1" lang="ko-KR" altLang="en-US" dirty="0"/>
          </a:p>
        </p:txBody>
      </p:sp>
      <p:sp>
        <p:nvSpPr>
          <p:cNvPr id="19" name="제목 18">
            <a:extLst>
              <a:ext uri="{FF2B5EF4-FFF2-40B4-BE49-F238E27FC236}">
                <a16:creationId xmlns:a16="http://schemas.microsoft.com/office/drawing/2014/main" id="{B6086DC2-0C8A-831A-A11D-AEB043180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487" y="139157"/>
            <a:ext cx="8556171" cy="797014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-US" altLang="ko-KR"/>
              <a:t>Contents</a:t>
            </a:r>
            <a:endParaRPr kumimoji="1" lang="ko-Kore-KR" altLang="en-US"/>
          </a:p>
        </p:txBody>
      </p:sp>
      <p:sp>
        <p:nvSpPr>
          <p:cNvPr id="2" name="날짜 개체 틀 19">
            <a:extLst>
              <a:ext uri="{FF2B5EF4-FFF2-40B4-BE49-F238E27FC236}">
                <a16:creationId xmlns:a16="http://schemas.microsoft.com/office/drawing/2014/main" id="{6FBDE1D8-E7D8-0B7E-3316-241147ADB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4"/>
            <a:ext cx="4786992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3" name="바닥글 개체 틀 20">
            <a:extLst>
              <a:ext uri="{FF2B5EF4-FFF2-40B4-BE49-F238E27FC236}">
                <a16:creationId xmlns:a16="http://schemas.microsoft.com/office/drawing/2014/main" id="{7F9DBDEB-BF5D-6E97-AC12-1752B078F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" altLang="ko-Kore-KR"/>
              <a:t>Superior Artificial Inteligence and Theory Laboratory</a:t>
            </a:r>
            <a:endParaRPr kumimoji="1" lang="ko-Kore-KR" altLang="en-US"/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5C04FC67-C1EE-BF5E-9129-0DC290F66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86992" y="6493641"/>
            <a:ext cx="2617008" cy="371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7CC17A-82A5-A54D-A79E-9CAF1021D3A1}" type="slidenum">
              <a:rPr lang="en-US" altLang="ko-Kore-KR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206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6C8322-24BE-6BA4-6093-4BF3AA547994}"/>
              </a:ext>
            </a:extLst>
          </p:cNvPr>
          <p:cNvSpPr/>
          <p:nvPr/>
        </p:nvSpPr>
        <p:spPr>
          <a:xfrm>
            <a:off x="0" y="0"/>
            <a:ext cx="557048" cy="105809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dirty="0">
              <a:latin typeface="Times New Roman" panose="02020603050405020304" pitchFamily="18" charset="0"/>
            </a:endParaRPr>
          </a:p>
        </p:txBody>
      </p:sp>
      <p:cxnSp>
        <p:nvCxnSpPr>
          <p:cNvPr id="17" name="직선 연결선 7">
            <a:extLst>
              <a:ext uri="{FF2B5EF4-FFF2-40B4-BE49-F238E27FC236}">
                <a16:creationId xmlns:a16="http://schemas.microsoft.com/office/drawing/2014/main" id="{05FC11AD-9C4A-0696-DDF9-2CB894173433}"/>
              </a:ext>
            </a:extLst>
          </p:cNvPr>
          <p:cNvCxnSpPr>
            <a:cxnSpLocks/>
          </p:cNvCxnSpPr>
          <p:nvPr/>
        </p:nvCxnSpPr>
        <p:spPr>
          <a:xfrm>
            <a:off x="557048" y="1058097"/>
            <a:ext cx="11308381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0A02D405-CC24-C56A-01A9-6A01431F7F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957" y="1243763"/>
            <a:ext cx="10946444" cy="47577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en-US" altLang="ko-KR" dirty="0"/>
              <a:t>a. Sub Title</a:t>
            </a:r>
          </a:p>
          <a:p>
            <a:pPr lvl="0"/>
            <a:r>
              <a:rPr kumimoji="1" lang="en-US" altLang="ko-KR" dirty="0"/>
              <a:t>First</a:t>
            </a:r>
            <a:endParaRPr kumimoji="1" lang="ko-KR" altLang="en-US" dirty="0"/>
          </a:p>
          <a:p>
            <a:pPr lvl="1"/>
            <a:r>
              <a:rPr kumimoji="1" lang="en-US" altLang="ko-KR" dirty="0"/>
              <a:t>Second</a:t>
            </a:r>
            <a:endParaRPr kumimoji="1" lang="ko-KR" altLang="en-US" dirty="0"/>
          </a:p>
          <a:p>
            <a:pPr lvl="2"/>
            <a:r>
              <a:rPr kumimoji="1" lang="en-US" altLang="ko-KR" dirty="0"/>
              <a:t>Third</a:t>
            </a:r>
            <a:endParaRPr kumimoji="1" lang="ko-KR" altLang="en-US" dirty="0"/>
          </a:p>
        </p:txBody>
      </p:sp>
      <p:sp>
        <p:nvSpPr>
          <p:cNvPr id="30" name="제목 29">
            <a:extLst>
              <a:ext uri="{FF2B5EF4-FFF2-40B4-BE49-F238E27FC236}">
                <a16:creationId xmlns:a16="http://schemas.microsoft.com/office/drawing/2014/main" id="{EF4522BA-F241-27C8-DB03-63C8EC7F3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55" y="138428"/>
            <a:ext cx="6019800" cy="774384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-US" altLang="ko-KR"/>
              <a:t>1.</a:t>
            </a:r>
            <a:r>
              <a:rPr kumimoji="1" lang="ko-KR" altLang="en-US"/>
              <a:t> </a:t>
            </a:r>
            <a:r>
              <a:rPr kumimoji="1" lang="en-US" altLang="ko-KR"/>
              <a:t>Title</a:t>
            </a:r>
            <a:endParaRPr kumimoji="1" lang="ko-Kore-KR" altLang="en-US"/>
          </a:p>
        </p:txBody>
      </p:sp>
      <p:sp>
        <p:nvSpPr>
          <p:cNvPr id="2" name="날짜 개체 틀 19">
            <a:extLst>
              <a:ext uri="{FF2B5EF4-FFF2-40B4-BE49-F238E27FC236}">
                <a16:creationId xmlns:a16="http://schemas.microsoft.com/office/drawing/2014/main" id="{855C890C-2644-9503-38E7-D04F1BE1A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4"/>
            <a:ext cx="4786992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4" name="바닥글 개체 틀 20">
            <a:extLst>
              <a:ext uri="{FF2B5EF4-FFF2-40B4-BE49-F238E27FC236}">
                <a16:creationId xmlns:a16="http://schemas.microsoft.com/office/drawing/2014/main" id="{3501672E-63CD-5878-B9DC-91A105B45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" altLang="ko-Kore-KR"/>
              <a:t>Superior Artificial Intelligence and Theory Laboratory</a:t>
            </a:r>
            <a:endParaRPr kumimoji="1" lang="ko-Kore-KR" altLang="en-US"/>
          </a:p>
        </p:txBody>
      </p:sp>
      <p:sp>
        <p:nvSpPr>
          <p:cNvPr id="5" name="슬라이드 번호 개체 틀 18">
            <a:extLst>
              <a:ext uri="{FF2B5EF4-FFF2-40B4-BE49-F238E27FC236}">
                <a16:creationId xmlns:a16="http://schemas.microsoft.com/office/drawing/2014/main" id="{0F17D911-D41C-592B-22DC-D08C46E4B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86992" y="6493641"/>
            <a:ext cx="2617008" cy="371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7CC17A-82A5-A54D-A79E-9CAF1021D3A1}" type="slidenum">
              <a:rPr lang="en-US" altLang="ko-Kore-KR"/>
              <a:pPr/>
              <a:t>‹#›</a:t>
            </a:fld>
            <a:endParaRPr kumimoji="1" lang="ko-Kore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77DC46C-AD05-EF74-D9FD-C818D159FE3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0" y="6261052"/>
            <a:ext cx="12192000" cy="230832"/>
          </a:xfrm>
          <a:prstGeom prst="rect">
            <a:avLst/>
          </a:prstGeom>
          <a:solidFill>
            <a:schemeClr val="tx2">
              <a:lumMod val="75000"/>
              <a:lumOff val="25000"/>
              <a:alpha val="43922"/>
            </a:schemeClr>
          </a:solidFill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kumimoji="1" lang="en-US" altLang="ko-Kore-KR" dirty="0"/>
              <a:t>[1] reference</a:t>
            </a:r>
          </a:p>
        </p:txBody>
      </p:sp>
    </p:spTree>
    <p:extLst>
      <p:ext uri="{BB962C8B-B14F-4D97-AF65-F5344CB8AC3E}">
        <p14:creationId xmlns:p14="http://schemas.microsoft.com/office/powerpoint/2010/main" val="35283736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D644C56-97F3-DD60-1990-D06AD42097FD}"/>
              </a:ext>
            </a:extLst>
          </p:cNvPr>
          <p:cNvCxnSpPr>
            <a:cxnSpLocks/>
          </p:cNvCxnSpPr>
          <p:nvPr/>
        </p:nvCxnSpPr>
        <p:spPr>
          <a:xfrm>
            <a:off x="2144110" y="1996589"/>
            <a:ext cx="7903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E7FE6EB-3069-12D8-E918-3F50899D0779}"/>
              </a:ext>
            </a:extLst>
          </p:cNvPr>
          <p:cNvCxnSpPr>
            <a:cxnSpLocks/>
          </p:cNvCxnSpPr>
          <p:nvPr/>
        </p:nvCxnSpPr>
        <p:spPr>
          <a:xfrm>
            <a:off x="2144110" y="4870418"/>
            <a:ext cx="79037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947E5C1-8D93-5892-AF44-AFA0FB471952}"/>
              </a:ext>
            </a:extLst>
          </p:cNvPr>
          <p:cNvSpPr txBox="1"/>
          <p:nvPr/>
        </p:nvSpPr>
        <p:spPr>
          <a:xfrm>
            <a:off x="3976668" y="2833339"/>
            <a:ext cx="4238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kumimoji="1" lang="ko-Kore-KR" altLang="en-US" sz="72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83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9">
            <a:extLst>
              <a:ext uri="{FF2B5EF4-FFF2-40B4-BE49-F238E27FC236}">
                <a16:creationId xmlns:a16="http://schemas.microsoft.com/office/drawing/2014/main" id="{715DA21D-67E3-7277-A8B4-927166777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4"/>
            <a:ext cx="4786992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3" name="바닥글 개체 틀 20">
            <a:extLst>
              <a:ext uri="{FF2B5EF4-FFF2-40B4-BE49-F238E27FC236}">
                <a16:creationId xmlns:a16="http://schemas.microsoft.com/office/drawing/2014/main" id="{C6F1AFFD-9605-8021-562F-EC8C9E619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/>
          <a:lstStyle>
            <a:lvl1pPr algn="ctr">
              <a:defRPr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en" altLang="ko-Kore-KR"/>
              <a:t>Superior Artificial Intelligence and Theory Laboratory</a:t>
            </a:r>
            <a:endParaRPr kumimoji="1" lang="ko-Kore-KR" altLang="en-US"/>
          </a:p>
        </p:txBody>
      </p:sp>
      <p:sp>
        <p:nvSpPr>
          <p:cNvPr id="4" name="슬라이드 번호 개체 틀 18">
            <a:extLst>
              <a:ext uri="{FF2B5EF4-FFF2-40B4-BE49-F238E27FC236}">
                <a16:creationId xmlns:a16="http://schemas.microsoft.com/office/drawing/2014/main" id="{64FD7B69-88F6-33D8-C79E-A2ED43CAE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86992" y="6493641"/>
            <a:ext cx="2617008" cy="37102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7CC17A-82A5-A54D-A79E-9CAF1021D3A1}" type="slidenum">
              <a:rPr lang="en-US" altLang="ko-Kore-KR"/>
              <a:pPr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60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ycat.net/56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97312-A8B7-7F91-36F7-BE4BC36BA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8719"/>
            <a:ext cx="12192000" cy="2136227"/>
          </a:xfrm>
        </p:spPr>
        <p:txBody>
          <a:bodyPr/>
          <a:lstStyle/>
          <a:p>
            <a:r>
              <a:rPr kumimoji="1" lang="ko-KR" altLang="en-US" sz="4000" b="1" dirty="0" err="1">
                <a:latin typeface="+mj-ea"/>
              </a:rPr>
              <a:t>스마트워치를</a:t>
            </a:r>
            <a:r>
              <a:rPr kumimoji="1" lang="ko-KR" altLang="en-US" sz="4000" b="1" dirty="0">
                <a:latin typeface="+mj-ea"/>
              </a:rPr>
              <a:t> 활용한 실시간 자세 추정 기반 </a:t>
            </a:r>
            <a:br>
              <a:rPr kumimoji="1" lang="en-US" altLang="ko-KR" sz="4000" b="1" dirty="0">
                <a:latin typeface="+mj-ea"/>
              </a:rPr>
            </a:br>
            <a:r>
              <a:rPr kumimoji="1" lang="ko-KR" altLang="en-US" sz="4000" b="1" dirty="0">
                <a:latin typeface="+mj-ea"/>
              </a:rPr>
              <a:t>소방</a:t>
            </a:r>
            <a:r>
              <a:rPr kumimoji="1" lang="en-US" altLang="ko-KR" sz="4000" b="1" dirty="0">
                <a:latin typeface="+mj-ea"/>
              </a:rPr>
              <a:t>·</a:t>
            </a:r>
            <a:r>
              <a:rPr kumimoji="1" lang="ko-KR" altLang="en-US" sz="4000" b="1" dirty="0">
                <a:latin typeface="+mj-ea"/>
              </a:rPr>
              <a:t>경찰 수신호 통신 시스템 연구</a:t>
            </a:r>
            <a:br>
              <a:rPr kumimoji="1" lang="en-US" altLang="ko-KR" sz="4000" dirty="0">
                <a:latin typeface="+mj-ea"/>
              </a:rPr>
            </a:br>
            <a:endParaRPr kumimoji="1" lang="ko-Kore-KR" altLang="en-US" sz="4000" dirty="0">
              <a:latin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A10D8-ED3B-A37C-F23B-9D21B11B7E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29256"/>
            <a:ext cx="12036357" cy="533890"/>
          </a:xfrm>
        </p:spPr>
        <p:txBody>
          <a:bodyPr/>
          <a:lstStyle/>
          <a:p>
            <a:r>
              <a:rPr lang="en-US" altLang="ko-KR" sz="2800" dirty="0"/>
              <a:t>A Study on Smartwatch-based Real-time Pose Estimation for </a:t>
            </a:r>
          </a:p>
          <a:p>
            <a:r>
              <a:rPr lang="en-US" altLang="ko-KR" sz="2800" dirty="0"/>
              <a:t>Hand signal Communication System in Firefighting and Policing</a:t>
            </a:r>
            <a:endParaRPr kumimoji="1" lang="en-US" altLang="ko-Kore-KR" sz="4400" b="0" dirty="0"/>
          </a:p>
          <a:p>
            <a:r>
              <a:rPr kumimoji="1" lang="en-US" altLang="ko-Kore-KR" sz="4400" b="0" dirty="0"/>
              <a:t>Vox</a:t>
            </a:r>
          </a:p>
          <a:p>
            <a:r>
              <a:rPr kumimoji="1" lang="en-US" altLang="ko-Kore-KR" sz="2000" b="0" dirty="0" err="1"/>
              <a:t>Yuhyun</a:t>
            </a:r>
            <a:r>
              <a:rPr kumimoji="1" lang="en-US" altLang="ko-Kore-KR" sz="2000" b="0" dirty="0"/>
              <a:t> Lee, </a:t>
            </a:r>
            <a:r>
              <a:rPr kumimoji="1" lang="en-US" altLang="ko-KR" sz="2000" b="0" dirty="0" err="1"/>
              <a:t>Daeyong</a:t>
            </a:r>
            <a:r>
              <a:rPr kumimoji="1" lang="en-US" altLang="ko-KR" sz="2000" b="0" dirty="0"/>
              <a:t> You, </a:t>
            </a:r>
            <a:r>
              <a:rPr kumimoji="1" lang="en-US" altLang="ko-KR" sz="2000" b="0" dirty="0" err="1"/>
              <a:t>Seungho</a:t>
            </a:r>
            <a:r>
              <a:rPr kumimoji="1" lang="ko-KR" altLang="en-US" sz="2000" b="0" dirty="0"/>
              <a:t> </a:t>
            </a:r>
            <a:r>
              <a:rPr kumimoji="1" lang="en-US" altLang="ko-KR" sz="2000" b="0" dirty="0"/>
              <a:t>Baek</a:t>
            </a:r>
            <a:endParaRPr kumimoji="1" lang="ko-Kore-KR" altLang="en-US" sz="2000" b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4E65F-C5B5-605F-8C6C-CD379CAC3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June</a:t>
            </a:r>
            <a:r>
              <a:rPr kumimoji="1" lang="en-US" altLang="ko-Kore-KR" dirty="0"/>
              <a:t>. 10, 2025</a:t>
            </a:r>
            <a:endParaRPr kumimoji="1" lang="ko-Kore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94EDCCB-30AC-7342-9BFC-4D90DFB8C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440" y="6492874"/>
            <a:ext cx="4786992" cy="370800"/>
          </a:xfrm>
        </p:spPr>
        <p:txBody>
          <a:bodyPr/>
          <a:lstStyle/>
          <a:p>
            <a:pPr algn="l"/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A2777491-BA44-14FF-F5AC-BC54FE782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5AC96A-AC02-B2E8-8641-4E8B1D6EB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solidFill>
            <a:schemeClr val="tx2">
              <a:lumMod val="90000"/>
              <a:lumOff val="10000"/>
              <a:alpha val="65882"/>
            </a:schemeClr>
          </a:solidFill>
        </p:spPr>
        <p:txBody>
          <a:bodyPr/>
          <a:lstStyle/>
          <a:p>
            <a:r>
              <a:rPr kumimoji="1" lang="en-US" altLang="ko-KR">
                <a:solidFill>
                  <a:srgbClr val="163E64"/>
                </a:solidFill>
              </a:rPr>
              <a:t>1</a:t>
            </a:r>
            <a:endParaRPr kumimoji="1" lang="ko-Kore-KR" altLang="en-US">
              <a:solidFill>
                <a:srgbClr val="163E64"/>
              </a:solidFill>
            </a:endParaRPr>
          </a:p>
        </p:txBody>
      </p:sp>
      <p:pic>
        <p:nvPicPr>
          <p:cNvPr id="9" name="그림 8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76069B-0276-E5CC-B7FB-83A75284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35111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9D5EE-4859-37C1-300E-F31D50E2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8228AD-6E97-23D2-E8B5-83EE372F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6. Offline Train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709289-EAF8-4B86-765A-80E715BE2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D229E-872C-F6F0-480A-0E0B4A058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10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CD6B6B17-5F3B-B926-ED84-E8E4B4D4D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2E63B8-74C8-972A-A5B6-3244F603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FF44AF-538A-5268-D609-FE72908D8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04"/>
          <a:stretch>
            <a:fillRect/>
          </a:stretch>
        </p:blipFill>
        <p:spPr bwMode="auto">
          <a:xfrm>
            <a:off x="1540633" y="1516809"/>
            <a:ext cx="2838201" cy="88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2E4ACA-1424-8426-C08A-0964E8ECB7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57"/>
          <a:stretch>
            <a:fillRect/>
          </a:stretch>
        </p:blipFill>
        <p:spPr bwMode="auto">
          <a:xfrm>
            <a:off x="1032193" y="2396867"/>
            <a:ext cx="3855085" cy="96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CE717A-60D1-7112-DDFF-0E8F4274CA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12"/>
          <a:stretch>
            <a:fillRect/>
          </a:stretch>
        </p:blipFill>
        <p:spPr bwMode="auto">
          <a:xfrm>
            <a:off x="97156" y="3352433"/>
            <a:ext cx="5725160" cy="8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831C1B-DF59-55EB-8E9E-4D984C55FE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0"/>
          <a:stretch>
            <a:fillRect/>
          </a:stretch>
        </p:blipFill>
        <p:spPr bwMode="auto">
          <a:xfrm>
            <a:off x="635954" y="4314479"/>
            <a:ext cx="4647565" cy="82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1AC968-B499-2EF5-DB43-68F57CE6BB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7"/>
          <a:stretch>
            <a:fillRect/>
          </a:stretch>
        </p:blipFill>
        <p:spPr bwMode="auto">
          <a:xfrm>
            <a:off x="657542" y="5166383"/>
            <a:ext cx="4604385" cy="96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23445D-7759-DD32-6299-6C2B3DA64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078780"/>
            <a:ext cx="1387494" cy="1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080066-DD25-7082-053E-4D7952C55D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96" y="2200525"/>
            <a:ext cx="1387494" cy="10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01244B-2DB1-483F-0DB5-67A3D930DD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96" y="3234441"/>
            <a:ext cx="1387905" cy="104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D06F0FC-3939-F4AE-0FEB-A78AF5580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96" y="4275214"/>
            <a:ext cx="1387494" cy="104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284540-4D81-AC1A-53B3-865275F0D4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497" y="5315754"/>
            <a:ext cx="1387494" cy="10404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33E7B6-7260-3A6E-2380-32BB67758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90928"/>
              </p:ext>
            </p:extLst>
          </p:nvPr>
        </p:nvGraphicFramePr>
        <p:xfrm>
          <a:off x="7640568" y="2530306"/>
          <a:ext cx="4472443" cy="26209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7329">
                  <a:extLst>
                    <a:ext uri="{9D8B030D-6E8A-4147-A177-3AD203B41FA5}">
                      <a16:colId xmlns:a16="http://schemas.microsoft.com/office/drawing/2014/main" val="1275292364"/>
                    </a:ext>
                  </a:extLst>
                </a:gridCol>
                <a:gridCol w="1742557">
                  <a:extLst>
                    <a:ext uri="{9D8B030D-6E8A-4147-A177-3AD203B41FA5}">
                      <a16:colId xmlns:a16="http://schemas.microsoft.com/office/drawing/2014/main" val="2831374069"/>
                    </a:ext>
                  </a:extLst>
                </a:gridCol>
                <a:gridCol w="1742557">
                  <a:extLst>
                    <a:ext uri="{9D8B030D-6E8A-4147-A177-3AD203B41FA5}">
                      <a16:colId xmlns:a16="http://schemas.microsoft.com/office/drawing/2014/main" val="2084605012"/>
                    </a:ext>
                  </a:extLst>
                </a:gridCol>
              </a:tblGrid>
              <a:tr h="416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Model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Accuracy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Loss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62058"/>
                  </a:ext>
                </a:extLst>
              </a:tr>
              <a:tr h="416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BiLSTM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0.9679 ± 0.0123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0.0941 ± 0.0228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0395322"/>
                  </a:ext>
                </a:extLst>
              </a:tr>
              <a:tr h="416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GRU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0.9322 ± 0.0355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0.2276 ± 0.0696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719379"/>
                  </a:ext>
                </a:extLst>
              </a:tr>
              <a:tr h="416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CNN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0.9667 ± 0.0170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0.1302 ± 0.0707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5455049"/>
                  </a:ext>
                </a:extLst>
              </a:tr>
              <a:tr h="4655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CNN +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BiLSTM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0.9762 ± 0.0188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0.0720 ± 0.0431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530075"/>
                  </a:ext>
                </a:extLst>
              </a:tr>
              <a:tr h="4161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TCN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0.9905 ± 0.0080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0.0282 ± 0.0374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0242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8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5AE3-378B-0650-3802-C8D1C949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274FFE8-7BEC-29A8-2E26-C04BCE5F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7. Online Fine Tuning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1BF43-31BB-5DD0-7868-455F1C3A8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7B9F1-1E99-5AE1-1A2B-FDDBAC312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11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76134AC2-0B5E-B7F8-70E9-94AB1DAE9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245424-51C7-F4C4-FE3C-267611F4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5DEF15C-91F8-2042-A314-962EC14B2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6045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EF98048-7D8A-F642-EBCD-56DDEECF2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2" y="1126045"/>
            <a:ext cx="2755846" cy="114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316545-97C3-BA51-EEE3-5F0D26791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2914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919574-0D68-5EE5-F1E4-9110F8BCC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1" y="2272914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629708-A5D9-E545-8B5F-17EEF83B2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7517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6C8E589-8D6B-0348-F142-621F39E118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2" y="3429000"/>
            <a:ext cx="2755846" cy="114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CD8857-F70B-3F6E-A925-7978B854E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9742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F2CD792-6A7F-AA4C-6C12-6EB658E5EF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371" y="4575869"/>
            <a:ext cx="2726371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F4A3DFB-7979-2F26-F3A7-A12F9C496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7" y="5686611"/>
            <a:ext cx="2726372" cy="113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FCF86E-941F-F000-88EE-16CDB2170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66" y="5684494"/>
            <a:ext cx="2755846" cy="1146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937F85F-FFFB-D8D6-5EE6-0E6C45023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52922"/>
              </p:ext>
            </p:extLst>
          </p:nvPr>
        </p:nvGraphicFramePr>
        <p:xfrm>
          <a:off x="5529073" y="1170432"/>
          <a:ext cx="6662928" cy="524585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7615">
                  <a:extLst>
                    <a:ext uri="{9D8B030D-6E8A-4147-A177-3AD203B41FA5}">
                      <a16:colId xmlns:a16="http://schemas.microsoft.com/office/drawing/2014/main" val="4004025029"/>
                    </a:ext>
                  </a:extLst>
                </a:gridCol>
                <a:gridCol w="1603248">
                  <a:extLst>
                    <a:ext uri="{9D8B030D-6E8A-4147-A177-3AD203B41FA5}">
                      <a16:colId xmlns:a16="http://schemas.microsoft.com/office/drawing/2014/main" val="3784036258"/>
                    </a:ext>
                  </a:extLst>
                </a:gridCol>
                <a:gridCol w="1603248">
                  <a:extLst>
                    <a:ext uri="{9D8B030D-6E8A-4147-A177-3AD203B41FA5}">
                      <a16:colId xmlns:a16="http://schemas.microsoft.com/office/drawing/2014/main" val="2455216836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4153674580"/>
                    </a:ext>
                  </a:extLst>
                </a:gridCol>
                <a:gridCol w="853433">
                  <a:extLst>
                    <a:ext uri="{9D8B030D-6E8A-4147-A177-3AD203B41FA5}">
                      <a16:colId xmlns:a16="http://schemas.microsoft.com/office/drawing/2014/main" val="65833481"/>
                    </a:ext>
                  </a:extLst>
                </a:gridCol>
                <a:gridCol w="890024">
                  <a:extLst>
                    <a:ext uri="{9D8B030D-6E8A-4147-A177-3AD203B41FA5}">
                      <a16:colId xmlns:a16="http://schemas.microsoft.com/office/drawing/2014/main" val="1078198123"/>
                    </a:ext>
                  </a:extLst>
                </a:gridCol>
              </a:tblGrid>
              <a:tr h="3810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Model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CV Accuracy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CV Loss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Loss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Macro F1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165778"/>
                  </a:ext>
                </a:extLst>
              </a:tr>
              <a:tr h="9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 err="1">
                          <a:effectLst/>
                        </a:rPr>
                        <a:t>BiLSTM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0.9260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0.0468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0.20224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0.03721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0.9667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0.0901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0.9670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0163241"/>
                  </a:ext>
                </a:extLst>
              </a:tr>
              <a:tr h="9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GRU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0.9322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0.0135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0.20780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0.02495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0.9000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0.3033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0.8989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250191"/>
                  </a:ext>
                </a:extLst>
              </a:tr>
              <a:tr h="9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CNN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0.9723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0.0349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0.22818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0.39718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0.9833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0.1044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0.9833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7645133"/>
                  </a:ext>
                </a:extLst>
              </a:tr>
              <a:tr h="9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CNN + </a:t>
                      </a:r>
                      <a:r>
                        <a:rPr lang="en-US" sz="1400" b="1" kern="100" dirty="0" err="1">
                          <a:effectLst/>
                        </a:rPr>
                        <a:t>BiLSTM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0.983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± 0.0139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0.03764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± 0.03060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1.0000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0.0077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100" dirty="0">
                          <a:effectLst/>
                        </a:rPr>
                        <a:t>1.0000</a:t>
                      </a:r>
                      <a:endParaRPr lang="ko-KR" sz="18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8258833"/>
                  </a:ext>
                </a:extLst>
              </a:tr>
              <a:tr h="9729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TCN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0.9713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0.0361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0.05274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± 0.06669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0.9500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0.1468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0.9497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81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47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4B36E-35C2-6343-AC9D-28B0ACBB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150157-9C01-D767-2E08-A8493013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8. </a:t>
            </a:r>
            <a:r>
              <a:rPr lang="en-US" altLang="ko-KR" dirty="0"/>
              <a:t>Quantitative Comparative Analysis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7FC3E4-C7EA-18CB-7A1C-E817DA638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59D969-13FE-0844-57A0-2C08180B1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12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8CDB4E6D-FAEF-DC24-39C8-40B7D4F3B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457D3B-7F3F-2CC6-D6FB-093AE8A5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67149F9-5D66-B35D-AC46-6E8C1076F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62175"/>
              </p:ext>
            </p:extLst>
          </p:nvPr>
        </p:nvGraphicFramePr>
        <p:xfrm>
          <a:off x="80010" y="1183670"/>
          <a:ext cx="12048419" cy="52979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51219">
                  <a:extLst>
                    <a:ext uri="{9D8B030D-6E8A-4147-A177-3AD203B41FA5}">
                      <a16:colId xmlns:a16="http://schemas.microsoft.com/office/drawing/2014/main" val="682868707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83566236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3679457735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106630878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3209600744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1806187110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4129798060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2043432488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3046398051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2389361906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222040666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1866051107"/>
                    </a:ext>
                  </a:extLst>
                </a:gridCol>
                <a:gridCol w="933100">
                  <a:extLst>
                    <a:ext uri="{9D8B030D-6E8A-4147-A177-3AD203B41FA5}">
                      <a16:colId xmlns:a16="http://schemas.microsoft.com/office/drawing/2014/main" val="2218658425"/>
                    </a:ext>
                  </a:extLst>
                </a:gridCol>
              </a:tblGrid>
              <a:tr h="5024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2400" kern="100" baseline="-25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Model</a:t>
                      </a:r>
                      <a:endParaRPr lang="ko-KR" sz="2400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Macro F1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Loss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Params(M)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FLOPs(G)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Size(MB)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Infer(</a:t>
                      </a:r>
                      <a:r>
                        <a:rPr lang="en-US" sz="1400" kern="100" dirty="0" err="1">
                          <a:solidFill>
                            <a:srgbClr val="000000"/>
                          </a:solidFill>
                          <a:effectLst/>
                        </a:rPr>
                        <a:t>ms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Conf(V)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Conf(X)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effectLst/>
                        </a:rPr>
                        <a:t>Conf(O)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</a:rPr>
                        <a:t>MinCorrConf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solidFill>
                            <a:srgbClr val="000000"/>
                          </a:solidFill>
                          <a:effectLst/>
                        </a:rPr>
                        <a:t>MaxCorrConf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24704"/>
                  </a:ext>
                </a:extLst>
              </a:tr>
              <a:tr h="959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baseline="-25000" dirty="0" err="1">
                          <a:effectLst/>
                        </a:rPr>
                        <a:t>BiLSTM</a:t>
                      </a:r>
                      <a:endParaRPr lang="ko-KR" sz="2400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0.9670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0.9667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0.0901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0.105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0.032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0.40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5.156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92.23%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94.82%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94.51%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60.98%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99.83%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652656415"/>
                  </a:ext>
                </a:extLst>
              </a:tr>
              <a:tr h="959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baseline="-25000" dirty="0">
                          <a:effectLst/>
                        </a:rPr>
                        <a:t>GRU</a:t>
                      </a:r>
                      <a:endParaRPr lang="ko-KR" sz="2400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0.8989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0.9000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0.3034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0.388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0.117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1.48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7.751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88.15%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96.15%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95.53%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61.97%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99.43%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662458923"/>
                  </a:ext>
                </a:extLst>
              </a:tr>
              <a:tr h="959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baseline="-25000" dirty="0">
                          <a:effectLst/>
                        </a:rPr>
                        <a:t>CNN</a:t>
                      </a:r>
                      <a:endParaRPr lang="ko-KR" sz="2400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0.9833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0.9833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0.1044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0.165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0.002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0.63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0.206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</a:rPr>
                        <a:t>99.98%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98.86%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84.47%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2180113484"/>
                  </a:ext>
                </a:extLst>
              </a:tr>
              <a:tr h="959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kern="100" baseline="-25000" dirty="0">
                          <a:effectLst/>
                        </a:rPr>
                        <a:t>CNN+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kern="100" baseline="-25000" dirty="0" err="1">
                          <a:effectLst/>
                        </a:rPr>
                        <a:t>BiLSTM</a:t>
                      </a:r>
                      <a:endParaRPr lang="ko-KR" sz="2400" b="1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1.0000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1.0000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0.0076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0.074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0.006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0.29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0.415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97.88%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99.97%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80.46%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426404976"/>
                  </a:ext>
                </a:extLst>
              </a:tr>
              <a:tr h="9591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baseline="-25000" dirty="0">
                          <a:effectLst/>
                        </a:rPr>
                        <a:t>TCN</a:t>
                      </a:r>
                      <a:endParaRPr lang="ko-KR" sz="2400" kern="100" baseline="-25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0.9497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0.9500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0.1469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0.050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</a:rPr>
                        <a:t>0.015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</a:rPr>
                        <a:t>0.21</a:t>
                      </a:r>
                      <a:endParaRPr lang="ko-KR" sz="14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1.203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99.05%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96.87%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</a:rPr>
                        <a:t>54.85%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</a:rPr>
                        <a:t>100.00%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anchorCtr="1"/>
                </a:tc>
                <a:extLst>
                  <a:ext uri="{0D108BD9-81ED-4DB2-BD59-A6C34878D82A}">
                    <a16:rowId xmlns:a16="http://schemas.microsoft.com/office/drawing/2014/main" val="193814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90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39DAB-235A-CD66-5D45-CFBC8AEC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83E455C-5BA1-3E71-54E8-3A1DEFAB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9. </a:t>
            </a:r>
            <a:r>
              <a:rPr lang="en-US" altLang="ko-KR" dirty="0"/>
              <a:t>Final Model Selection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BA167-6C36-736F-6D51-3906A20A7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0ADBA-35B1-D5A8-CA27-95353FF4E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13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C0097F43-628B-1992-88DB-42BCABF25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9544" y="1243797"/>
            <a:ext cx="9004806" cy="475773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서버 환경 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고성능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연구용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모델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CNN + </a:t>
            </a:r>
            <a:r>
              <a:rPr kumimoji="1" lang="en-US" altLang="ko-KR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BiLSTM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선정 이유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최고의 분류 성능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정확도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F1-Score)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예측 안정성 확보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주요 지표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정확도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1.0000 ,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추론 지연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0.415ms </a:t>
            </a: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모바일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임베디드 환경 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속도 중시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모델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CNN 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선정 이유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가장 적은 </a:t>
            </a:r>
            <a:r>
              <a:rPr kumimoji="1" lang="ko-KR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연산량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(FLOPs)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 압도적으로 빠른 추론 속도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주요 지표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추론 지연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0.206ms , FLOPs 0.002G </a:t>
            </a: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웨어러블 환경 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메모리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ko-KR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경량화 중시</a:t>
            </a:r>
            <a:r>
              <a:rPr kumimoji="1" lang="en-US" altLang="ko-K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추천 모델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TCN </a:t>
            </a: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선정 이유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가장 작은 파라미터 수와 파일 크기로 메모리 부담 최소화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주요 지표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 크기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0.21MB 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파라미터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0.050M</a:t>
            </a:r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84C93E32-72A5-0727-541C-477466101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7EE9D8-EC17-4C86-73F6-557160E7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10" name="그림 9" descr="시계, 손목시계, 브랜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A865B7-B5C6-8DED-39A5-48174E1D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32" y="4476840"/>
            <a:ext cx="1855677" cy="1855677"/>
          </a:xfrm>
          <a:prstGeom prst="rect">
            <a:avLst/>
          </a:prstGeom>
        </p:spPr>
      </p:pic>
      <p:pic>
        <p:nvPicPr>
          <p:cNvPr id="12" name="그림 11" descr="휴대 전화, 텍스트, 정보기기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B910AD-A023-67EF-9401-FDC3D4AAB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6" y="2659179"/>
            <a:ext cx="1926971" cy="1926971"/>
          </a:xfrm>
          <a:prstGeom prst="rect">
            <a:avLst/>
          </a:prstGeom>
        </p:spPr>
      </p:pic>
      <p:pic>
        <p:nvPicPr>
          <p:cNvPr id="14" name="그림 13" descr="텍스트, 스크린샷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4FEC3-4296-63D6-027E-0CB05E9A4E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35" t="11964" r="5955" b="6309"/>
          <a:stretch>
            <a:fillRect/>
          </a:stretch>
        </p:blipFill>
        <p:spPr>
          <a:xfrm>
            <a:off x="751715" y="1155622"/>
            <a:ext cx="1699775" cy="157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4EDE2-C095-AA85-9618-B990EE01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D7F941B-36CC-7B57-7121-94F13D44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10. </a:t>
            </a:r>
            <a:r>
              <a:rPr lang="en-US" altLang="ko-KR" dirty="0"/>
              <a:t>Real-Time Classifier – </a:t>
            </a:r>
            <a:r>
              <a:rPr lang="en-US" altLang="ko-KR" sz="4000" dirty="0"/>
              <a:t>Physical Button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B5AF2C-BE92-B0C3-6551-1C734CC21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23546-2A9C-6CAD-C22F-3BF1F32FE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14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504B1050-FA10-77A1-23A6-65A9534BA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F032E8E-C801-045D-6485-2AD288CD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F4E9626-68F8-FB2C-573D-F468D6FBE1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6122552"/>
            <a:ext cx="12192000" cy="369332"/>
          </a:xfrm>
        </p:spPr>
        <p:txBody>
          <a:bodyPr/>
          <a:lstStyle/>
          <a:p>
            <a:r>
              <a:rPr lang="en-US" altLang="ko-KR" dirty="0"/>
              <a:t>[5] “is there an </a:t>
            </a:r>
            <a:r>
              <a:rPr lang="en-US" altLang="ko-KR" dirty="0" err="1"/>
              <a:t>antman</a:t>
            </a:r>
            <a:r>
              <a:rPr lang="en-US" altLang="ko-KR" dirty="0"/>
              <a:t> style glove button(</a:t>
            </a:r>
            <a:r>
              <a:rPr lang="en-US" altLang="ko-KR" dirty="0" err="1"/>
              <a:t>bluetooth</a:t>
            </a:r>
            <a:r>
              <a:rPr lang="en-US" altLang="ko-KR" dirty="0"/>
              <a:t>) for triggering the built in horns of EUCs ?”, Electric Unicycle Forum, 2023,4,8, https://forum.electricunicycle.org/topic/32690-is-there-an-antman-style-glove-buttonbluetooth-for-triggering-the-built-in-horns-of-eucs/(</a:t>
            </a:r>
            <a:r>
              <a:rPr lang="ko-KR" altLang="en-US" dirty="0"/>
              <a:t>접속일</a:t>
            </a:r>
            <a:r>
              <a:rPr lang="en-US" altLang="ko-KR" dirty="0"/>
              <a:t>: 2025.06.09)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653198-16EB-265D-A2D9-9F3CE1A01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7" r="5941"/>
          <a:stretch>
            <a:fillRect/>
          </a:stretch>
        </p:blipFill>
        <p:spPr bwMode="auto">
          <a:xfrm>
            <a:off x="0" y="1087119"/>
            <a:ext cx="6240780" cy="50372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1256DF1-AACD-0C91-472C-7E63C9DEE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811" y="1098366"/>
            <a:ext cx="6401189" cy="50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3B92F-E8B2-BDA4-5183-482836F8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A80672B-4F3D-8862-AC7D-732237B0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11. </a:t>
            </a: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en-US" altLang="ko-KR" dirty="0"/>
              <a:t> - Frontend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3BC632-18A6-B191-023C-AD589E1F0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7C9DF-0AAD-42CB-D53C-D9175B748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15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F8700604-A3DA-4905-3319-C0B2359CB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662BB5-C582-5036-5D93-C64082EF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0A3D34-F05D-0666-26EC-81F34301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5655"/>
          <a:stretch>
            <a:fillRect/>
          </a:stretch>
        </p:blipFill>
        <p:spPr bwMode="auto">
          <a:xfrm>
            <a:off x="0" y="1325556"/>
            <a:ext cx="12192000" cy="50907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2376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13989-3FCB-A75E-3623-AB7565F42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6AF14C4-C907-80FF-1400-19F2C117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12. Server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63D5E-DE3C-13C7-4449-A938556B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61BBFE-5EA3-EC77-FA4B-1E39225A6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16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F8E7E1BB-B0B6-A79C-E68F-3DDAF204A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138A33-C8AE-B9E7-084A-87FE4728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82839C-7DA7-A43F-4D75-72F1E12B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30" y="1082694"/>
            <a:ext cx="9778929" cy="53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5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03FA-2E97-9C15-EFCA-B46E6B341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C22B0B7-056A-714C-C276-4673C42A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13. </a:t>
            </a:r>
            <a:r>
              <a:rPr lang="en-US" altLang="ko-KR" dirty="0"/>
              <a:t>Development Process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4650C4-20C6-299B-31A7-5C30ACB3B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7ECBD-9838-65AF-325A-D76C3E98D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17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9C9B37FE-5022-8BDC-DD23-2D61B12DB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049DB7-E3BE-C746-9E5D-FBC02B3C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D2C57E-E463-D71F-4023-230E474C0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444"/>
              </p:ext>
            </p:extLst>
          </p:nvPr>
        </p:nvGraphicFramePr>
        <p:xfrm>
          <a:off x="168612" y="1905571"/>
          <a:ext cx="11854775" cy="3833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2675">
                  <a:extLst>
                    <a:ext uri="{9D8B030D-6E8A-4147-A177-3AD203B41FA5}">
                      <a16:colId xmlns:a16="http://schemas.microsoft.com/office/drawing/2014/main" val="3318164163"/>
                    </a:ext>
                  </a:extLst>
                </a:gridCol>
                <a:gridCol w="10362100">
                  <a:extLst>
                    <a:ext uri="{9D8B030D-6E8A-4147-A177-3AD203B41FA5}">
                      <a16:colId xmlns:a16="http://schemas.microsoft.com/office/drawing/2014/main" val="2808855762"/>
                    </a:ext>
                  </a:extLst>
                </a:gridCol>
              </a:tblGrid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개발 환경 공부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5609428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기초 알고리즘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구현</a:t>
                      </a: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서버 환경 구성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조사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3538621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ko-KR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학습 시스템 구성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2639708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ko-KR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수신호 레이블 생성 및 </a:t>
                      </a: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ko-KR" sz="24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전처리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2682199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~11</a:t>
                      </a: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모델 생성 및 학습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다른 모델 적용 비교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실험 결과 분석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ko-KR" sz="240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최적화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0558446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ko-KR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최적 모델 선정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9616537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ko-KR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서버와 연산 서버의 연동 구현</a:t>
                      </a:r>
                      <a:r>
                        <a:rPr lang="en-US" alt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유니티의 독립 구현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4335979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ko-KR" sz="24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일반화 테스트 및 최종 평가</a:t>
                      </a:r>
                      <a:endParaRPr lang="ko-KR" sz="2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8714261"/>
                  </a:ext>
                </a:extLst>
              </a:tr>
              <a:tr h="425972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sz="2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최종 발표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1498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48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213A9-AA61-1481-4ACC-F41B4B9B1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EEC6BD-0E9B-C0E1-9C87-D6477EDE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14. </a:t>
            </a:r>
            <a:r>
              <a:rPr lang="en-US" altLang="ko-KR" dirty="0"/>
              <a:t>Conclusion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lang="en-US" altLang="ko-KR" dirty="0"/>
              <a:t>Key Achievements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49198-771A-F5E6-22BB-677999879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4E6F52-4143-226E-A32C-B3D71CF96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18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588CF23E-B5F5-B2BB-D0E1-F82A0C8EB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980" y="1194892"/>
            <a:ext cx="11861020" cy="5417602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고성능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경량 딥러닝 모델 개발 및 성능 입증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완벽한 분류 정확도 달성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en-US" altLang="ko-KR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CNN+BiLSTM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외부 테스트셋 기준 정확도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1.0000, Macro F1-Score 1.0000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달성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실시간 처리 성능 확보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주력 모델 추론 지연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0.415ms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실시간 시스템 요구 조건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(50ms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이내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충족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 경량화를 통한 확장성 제시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en-US" altLang="ko-KR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CNN+BiLSTM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(0.29MB), TCN(0.21MB)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 경량 모델 구현으로 향후 </a:t>
            </a:r>
            <a:r>
              <a:rPr kumimoji="1" lang="ko-KR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온디바이스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(On-Device) AI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전환 가능성 확인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현장 적용성을 고려한 고신뢰성 시스템 아키텍처 구축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오탐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미탐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원천 차단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물리 버튼 기반의 명시적 수신호 구간 제어로 시스템 신뢰성 극대화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안정적 병렬 처리 구조 구현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자세 추정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제스처 분류를 독립적으로 수행하는 비동기 병렬 파이프라인으로 상호 간섭 없는 안정적 동작 보장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실용적인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관제 시스템 완성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경제성 및 접근성 확보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고가의 전용 장비 없이 상용 </a:t>
            </a:r>
            <a:r>
              <a:rPr kumimoji="1" lang="ko-KR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스마트워치를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활용하여 추가 도입 비용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(CAPEX)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제거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 관제 기능 구현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최대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명의 요원을 동시 관제하는 웹 기반 통합 대시보드 구축 완료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2715702B-B6A7-1FA6-0AA4-AF12BF4CC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6EE304-90EE-74C9-9422-D032545A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6309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E03E-7A74-663A-BA95-CD07C6E4A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13CD8D4-13D9-79CE-8D1D-FC2574CC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15. </a:t>
            </a:r>
            <a:r>
              <a:rPr lang="en-US" altLang="ko-KR" dirty="0"/>
              <a:t>Conclusion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lang="en-US" altLang="ko-KR" dirty="0"/>
              <a:t>Plans for Future Use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F5A66-FC37-93BE-65BA-C532B750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BD475-F2F1-2C79-D52F-D0AB4A9DF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19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40806A4C-5399-14A0-B237-2534179A85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12" y="1243797"/>
            <a:ext cx="11306338" cy="526211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 및 데이터 고도화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대규모 사용자 데이터 확보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소방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경찰 등 유관 기관과 협력하여 실제 환경 데이터 수집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 일반화 성능 강화 추진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제스처 확장 및 모델 구조 개선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인식 제스처를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가지 이상으로 확장하고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Attention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메커니즘 등 최신 기술을 적용한 모델 연구 계획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시스템 아키텍처 강화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고가용성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(High-Availability)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서버 구축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클라우드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(AWS) Load Balancer, Auto-Scaling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 도입으로 단일 </a:t>
            </a:r>
            <a:r>
              <a:rPr kumimoji="1" lang="ko-KR" alt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장애점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(SPOF)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제거하고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24/7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안정적 운영 보장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초저지연 스트리밍 적용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WebRTC, LL-HLS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 최신 프로토콜을 도입하여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시각화 지연 시간을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초 미만으로 단축 추진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실용화 및 기술 확산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학술적 성과 공유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국내 학회 및 센서 분야 저널에 연구 결과 논문 투고 계획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오픈소스 공개 및 애플리케이션 개발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자체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갖춘 신규 앱을 개발하고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핵심 코드를 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공개하여 공공 안전 기술 연구에 기여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현장 파일럿 테스트 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1" indent="-457200"/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진행유관 기관과 협력하여 실제 구조 훈련 시나리오에 시스템을 적용하고</a:t>
            </a:r>
            <a:r>
              <a:rPr kumimoji="1" lang="en-US" altLang="ko-K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ko-KR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수집된 피드백을 기반으로 완성도 제고 </a:t>
            </a:r>
            <a:endParaRPr kumimoji="1" lang="en-US" altLang="ko-KR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5A3824D1-E0E7-A7E7-B7CF-9AF944A33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1F1373A-A85E-89B2-CB7C-F2662A5A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4270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2E5CAA-9676-6494-186E-688665D8F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956" y="1243763"/>
            <a:ext cx="11315789" cy="5196306"/>
          </a:xfrm>
        </p:spPr>
        <p:txBody>
          <a:bodyPr>
            <a:normAutofit fontScale="5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kumimoji="1"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Summary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ko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>
                <a:latin typeface="Times New Roman"/>
                <a:cs typeface="Times New Roman"/>
              </a:rPr>
              <a:t>Server and Hardware Setup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ore-KR" sz="3200" dirty="0"/>
              <a:t>Proposed Method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Data Preprocessing 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en-US" sz="3200" dirty="0">
                <a:latin typeface="Times New Roman"/>
                <a:cs typeface="Times New Roman"/>
              </a:rPr>
              <a:t>Offline Train 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en-US" sz="3200" dirty="0">
                <a:latin typeface="Times New Roman"/>
                <a:cs typeface="Times New Roman"/>
              </a:rPr>
              <a:t>Online Fine Tuning </a:t>
            </a:r>
            <a:r>
              <a:rPr lang="en-US" altLang="ko-Kore-K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Quantitative Comparative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Final Model Selection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Real-Time Classifier – </a:t>
            </a:r>
            <a:r>
              <a:rPr lang="en-US" altLang="ko-KR" dirty="0"/>
              <a:t>Physical Button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Unity – Frontend</a:t>
            </a:r>
          </a:p>
          <a:p>
            <a:pPr marL="742950" indent="-742950">
              <a:buFont typeface="+mj-lt"/>
              <a:buAutoNum type="arabicPeriod"/>
            </a:pPr>
            <a:r>
              <a:rPr kumimoji="1" lang="en-US" altLang="en-US" sz="3200" dirty="0">
                <a:latin typeface="Times New Roman"/>
                <a:cs typeface="Times New Roman"/>
              </a:rPr>
              <a:t>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Development Process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Conclusion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– </a:t>
            </a:r>
            <a:r>
              <a:rPr lang="en-US" altLang="ko-KR" sz="3200" dirty="0"/>
              <a:t>Key Achievements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Conclusion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- </a:t>
            </a:r>
            <a:r>
              <a:rPr lang="en-US" altLang="ko-KR" sz="3200" dirty="0"/>
              <a:t>Plans for Future Use 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ko-KR" sz="3200" dirty="0"/>
              <a:t>Role Assignment</a:t>
            </a:r>
            <a:endParaRPr lang="en-US" altLang="ko-Kore-K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30EBAC4-A86A-0057-DD27-7E7B5A58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Contents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CEB0B8-262B-CC7C-E13F-FCE43267E1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8ABA1-3A69-33E5-636C-EB2FA1A47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2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365D6E3F-692B-A3FD-8039-13342C623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4" name="그림 3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3CA546-D0D3-CAE9-F904-D5DA958E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6994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C2A99-F61F-BE99-8538-22583E269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DCBD366-C47A-C566-6782-F0627940E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16. </a:t>
            </a:r>
            <a:r>
              <a:rPr lang="en-US" altLang="ko-KR" dirty="0"/>
              <a:t>Role Assignment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BE0EF-2393-525B-A640-0DDB739D3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01F35-DAED-2563-4B93-FFEB08168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20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80DE343E-D684-E6E0-EEB5-40A937C0E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3F48A9-7A19-5D6B-5FC6-74552ED305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499BFB6-B9DA-AA59-0704-F11DB73EF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54692"/>
              </p:ext>
            </p:extLst>
          </p:nvPr>
        </p:nvGraphicFramePr>
        <p:xfrm>
          <a:off x="407800" y="2392680"/>
          <a:ext cx="11375391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9213">
                  <a:extLst>
                    <a:ext uri="{9D8B030D-6E8A-4147-A177-3AD203B41FA5}">
                      <a16:colId xmlns:a16="http://schemas.microsoft.com/office/drawing/2014/main" val="1987948832"/>
                    </a:ext>
                  </a:extLst>
                </a:gridCol>
                <a:gridCol w="5575727">
                  <a:extLst>
                    <a:ext uri="{9D8B030D-6E8A-4147-A177-3AD203B41FA5}">
                      <a16:colId xmlns:a16="http://schemas.microsoft.com/office/drawing/2014/main" val="35993961"/>
                    </a:ext>
                  </a:extLst>
                </a:gridCol>
                <a:gridCol w="3600451">
                  <a:extLst>
                    <a:ext uri="{9D8B030D-6E8A-4147-A177-3AD203B41FA5}">
                      <a16:colId xmlns:a16="http://schemas.microsoft.com/office/drawing/2014/main" val="1552470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imes New Roman" panose="02020603050405020304" pitchFamily="18" charset="0"/>
                        </a:rPr>
                        <a:t>Name</a:t>
                      </a:r>
                      <a:endParaRPr lang="ko-KR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imes New Roman" panose="02020603050405020304" pitchFamily="18" charset="0"/>
                        </a:rPr>
                        <a:t>Role</a:t>
                      </a:r>
                      <a:endParaRPr lang="ko-KR" altLang="en-US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77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이유현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HW, Communication, AI(DL)</a:t>
                      </a:r>
                      <a:endParaRPr lang="ko-KR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제안서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, PPT,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7999510"/>
                  </a:ext>
                </a:extLst>
              </a:tr>
              <a:tr h="3601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유대용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Visualization(Unity),</a:t>
                      </a:r>
                      <a:r>
                        <a:rPr lang="ko-KR" alt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</a:t>
                      </a:r>
                      <a:endParaRPr lang="ko-KR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err="1">
                          <a:latin typeface="+mn-ea"/>
                          <a:ea typeface="+mn-ea"/>
                        </a:rPr>
                        <a:t>노션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예산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0718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백승호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Service, </a:t>
                      </a:r>
                      <a:r>
                        <a:rPr lang="en-US" altLang="ko-KR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BackEnd</a:t>
                      </a:r>
                      <a:endParaRPr lang="ko-KR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회의록</a:t>
                      </a: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725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8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22D7-DBD8-DBE9-EFE1-89E73AF1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115C8E-4DA9-A911-E252-A7C74724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17. References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D2CEC-BBE3-44E6-6427-F4254BAB9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C535-180D-EDA3-8F27-E330CADD4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21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F604C1A3-AE5B-8999-0750-D6B47D2E0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11" y="1243797"/>
            <a:ext cx="11184337" cy="4757737"/>
          </a:xfrm>
        </p:spPr>
        <p:txBody>
          <a:bodyPr>
            <a:normAutofit/>
          </a:bodyPr>
          <a:lstStyle/>
          <a:p>
            <a:r>
              <a:rPr lang="en-US" altLang="ko-KR" sz="900" b="0" dirty="0">
                <a:latin typeface="+mn-ea"/>
              </a:rPr>
              <a:t>[1] </a:t>
            </a:r>
            <a:r>
              <a:rPr lang="en-US" altLang="ko-KR" sz="900" b="0" i="0" dirty="0">
                <a:effectLst/>
                <a:latin typeface="+mn-ea"/>
              </a:rPr>
              <a:t>Fabian C. </a:t>
            </a:r>
            <a:r>
              <a:rPr lang="en-US" altLang="ko-KR" sz="900" b="0" i="0" dirty="0" err="1">
                <a:effectLst/>
                <a:latin typeface="+mn-ea"/>
              </a:rPr>
              <a:t>Weigend</a:t>
            </a:r>
            <a:r>
              <a:rPr lang="en-US" altLang="ko-KR" sz="900" b="0" i="0" dirty="0">
                <a:effectLst/>
                <a:latin typeface="+mn-ea"/>
              </a:rPr>
              <a:t>, “</a:t>
            </a:r>
            <a:r>
              <a:rPr lang="en-US" altLang="ko-KR" sz="900" b="0" i="0" dirty="0" err="1">
                <a:effectLst/>
                <a:latin typeface="+mn-ea"/>
              </a:rPr>
              <a:t>WearMoCap</a:t>
            </a:r>
            <a:r>
              <a:rPr lang="en-US" altLang="ko-KR" sz="900" b="0" i="0" dirty="0">
                <a:effectLst/>
                <a:latin typeface="+mn-ea"/>
              </a:rPr>
              <a:t>: multimodal pose tracking for ubiquitous robot control using a smartwatch”, frontiers, (2025.01.03) </a:t>
            </a:r>
            <a:endParaRPr lang="ko-KR" altLang="en-US" sz="900" b="0" dirty="0">
              <a:latin typeface="+mn-ea"/>
            </a:endParaRPr>
          </a:p>
          <a:p>
            <a:r>
              <a:rPr lang="en-US" altLang="ko-KR" sz="900" b="0" dirty="0">
                <a:latin typeface="+mn-ea"/>
              </a:rPr>
              <a:t>[2] Mingyu Chen, “6DMG: ANew6DMotion Gesture Database”, ACM, (2012)</a:t>
            </a:r>
          </a:p>
          <a:p>
            <a:r>
              <a:rPr lang="en-US" altLang="ko-KR" sz="900" b="0" dirty="0">
                <a:latin typeface="+mn-ea"/>
              </a:rPr>
              <a:t>[3] Edwin Valarezo </a:t>
            </a:r>
            <a:r>
              <a:rPr lang="en-US" altLang="ko-KR" sz="900" b="0" dirty="0" err="1">
                <a:latin typeface="+mn-ea"/>
              </a:rPr>
              <a:t>Añazco</a:t>
            </a:r>
            <a:r>
              <a:rPr lang="en-US" altLang="ko-KR" sz="900" b="0" dirty="0">
                <a:latin typeface="+mn-ea"/>
              </a:rPr>
              <a:t>, “</a:t>
            </a:r>
            <a:r>
              <a:rPr lang="en-US" altLang="ko-KR" sz="900" b="0" dirty="0" err="1">
                <a:latin typeface="+mn-ea"/>
              </a:rPr>
              <a:t>HandGesture</a:t>
            </a:r>
            <a:r>
              <a:rPr lang="en-US" altLang="ko-KR" sz="900" b="0" dirty="0">
                <a:latin typeface="+mn-ea"/>
              </a:rPr>
              <a:t> Recognition Using Single Patchable Six-Axis Inertial Measurement Unit via Recurrent Neural Networks”, Sensors, (2021.04.14)</a:t>
            </a:r>
            <a:r>
              <a:rPr lang="ko-KR" altLang="en-US" sz="900" b="0" dirty="0">
                <a:latin typeface="+mn-ea"/>
              </a:rPr>
              <a:t> </a:t>
            </a:r>
            <a:endParaRPr lang="en-US" altLang="ko-KR" sz="900" b="0" dirty="0">
              <a:latin typeface="+mn-ea"/>
            </a:endParaRPr>
          </a:p>
          <a:p>
            <a:r>
              <a:rPr lang="en-US" altLang="ko-KR" sz="900" b="0" dirty="0">
                <a:latin typeface="+mn-ea"/>
              </a:rPr>
              <a:t>[4]&lt;</a:t>
            </a:r>
            <a:r>
              <a:rPr lang="en-US" altLang="ko-KR" sz="900" b="0" dirty="0" err="1">
                <a:latin typeface="+mn-ea"/>
              </a:rPr>
              <a:t>Raycat</a:t>
            </a:r>
            <a:r>
              <a:rPr lang="en-US" altLang="ko-KR" sz="900" b="0" dirty="0">
                <a:latin typeface="+mn-ea"/>
              </a:rPr>
              <a:t>&gt; </a:t>
            </a:r>
            <a:r>
              <a:rPr lang="ko-KR" altLang="en-US" sz="900" b="0" dirty="0">
                <a:latin typeface="+mn-ea"/>
              </a:rPr>
              <a:t>갤럭시 </a:t>
            </a:r>
            <a:r>
              <a:rPr lang="en-US" altLang="ko-KR" sz="900" b="0" dirty="0">
                <a:latin typeface="+mn-ea"/>
              </a:rPr>
              <a:t>Z </a:t>
            </a:r>
            <a:r>
              <a:rPr lang="ko-KR" altLang="en-US" sz="900" b="0" dirty="0" err="1">
                <a:latin typeface="+mn-ea"/>
              </a:rPr>
              <a:t>폴드</a:t>
            </a:r>
            <a:r>
              <a:rPr lang="en-US" altLang="ko-KR" sz="900" b="0" dirty="0">
                <a:latin typeface="+mn-ea"/>
              </a:rPr>
              <a:t>4, </a:t>
            </a:r>
            <a:r>
              <a:rPr lang="ko-KR" altLang="en-US" sz="900" b="0" dirty="0">
                <a:latin typeface="+mn-ea"/>
              </a:rPr>
              <a:t>플립</a:t>
            </a:r>
            <a:r>
              <a:rPr lang="en-US" altLang="ko-KR" sz="900" b="0" dirty="0">
                <a:latin typeface="+mn-ea"/>
              </a:rPr>
              <a:t>4, </a:t>
            </a:r>
            <a:r>
              <a:rPr lang="ko-KR" altLang="en-US" sz="900" b="0" dirty="0" err="1">
                <a:latin typeface="+mn-ea"/>
              </a:rPr>
              <a:t>워치</a:t>
            </a:r>
            <a:r>
              <a:rPr lang="en-US" altLang="ko-KR" sz="900" b="0" dirty="0">
                <a:latin typeface="+mn-ea"/>
              </a:rPr>
              <a:t>5 </a:t>
            </a:r>
            <a:r>
              <a:rPr lang="ko-KR" altLang="en-US" sz="900" b="0" dirty="0">
                <a:latin typeface="+mn-ea"/>
              </a:rPr>
              <a:t>프로까지 삼성 </a:t>
            </a:r>
            <a:r>
              <a:rPr lang="ko-KR" altLang="en-US" sz="900" b="0" dirty="0" err="1">
                <a:latin typeface="+mn-ea"/>
              </a:rPr>
              <a:t>언팩</a:t>
            </a:r>
            <a:r>
              <a:rPr lang="ko-KR" altLang="en-US" sz="900" b="0" dirty="0">
                <a:latin typeface="+mn-ea"/>
              </a:rPr>
              <a:t> 정리 </a:t>
            </a:r>
            <a:r>
              <a:rPr lang="en-US" altLang="ko-KR" sz="900" b="0" dirty="0">
                <a:latin typeface="+mn-ea"/>
                <a:hlinkClick r:id="rId3"/>
              </a:rPr>
              <a:t>https://raycat.net/5666</a:t>
            </a:r>
            <a:endParaRPr lang="en-US" altLang="ko-KR" sz="900" b="0" dirty="0">
              <a:latin typeface="+mn-ea"/>
            </a:endParaRPr>
          </a:p>
          <a:p>
            <a:r>
              <a:rPr lang="en-US" altLang="ko-KR" sz="900" b="0" dirty="0">
                <a:latin typeface="+mn-ea"/>
              </a:rPr>
              <a:t>[5] “is there an </a:t>
            </a:r>
            <a:r>
              <a:rPr lang="en-US" altLang="ko-KR" sz="900" b="0" dirty="0" err="1">
                <a:latin typeface="+mn-ea"/>
              </a:rPr>
              <a:t>antman</a:t>
            </a:r>
            <a:r>
              <a:rPr lang="en-US" altLang="ko-KR" sz="900" b="0" dirty="0">
                <a:latin typeface="+mn-ea"/>
              </a:rPr>
              <a:t> style glove button(</a:t>
            </a:r>
            <a:r>
              <a:rPr lang="en-US" altLang="ko-KR" sz="900" b="0" dirty="0" err="1">
                <a:latin typeface="+mn-ea"/>
              </a:rPr>
              <a:t>bluetooth</a:t>
            </a:r>
            <a:r>
              <a:rPr lang="en-US" altLang="ko-KR" sz="900" b="0" dirty="0">
                <a:latin typeface="+mn-ea"/>
              </a:rPr>
              <a:t>) for triggering the built in horns of EUCs ?”, Electric Unicycle Forum, 2023,4,8, https://forum.electricunicycle.org/topic/32690-is-there-an-antman-style-glove-buttonbluetooth-for-triggering-the-built-in-horns-of-eucs/(</a:t>
            </a:r>
            <a:r>
              <a:rPr lang="ko-KR" altLang="en-US" sz="900" b="0" dirty="0">
                <a:latin typeface="+mn-ea"/>
              </a:rPr>
              <a:t>접속일</a:t>
            </a:r>
            <a:r>
              <a:rPr lang="en-US" altLang="ko-KR" sz="900" b="0" dirty="0">
                <a:latin typeface="+mn-ea"/>
              </a:rPr>
              <a:t>: 2025.06.09)</a:t>
            </a:r>
          </a:p>
          <a:p>
            <a:endParaRPr kumimoji="1" lang="ko-Kore-KR" altLang="en-US" sz="2400" b="0" dirty="0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83896919-E5ED-4E6E-BDA2-8957FEC1E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FAB777-A926-7339-694B-4C819FCFC7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21012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69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2DF6492-F4D0-B27E-B16C-97CB4EA92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3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차세대 수신호 기반 </a:t>
            </a:r>
            <a:r>
              <a:rPr lang="ko-KR" altLang="en-US" sz="3200" dirty="0">
                <a:ea typeface="맑은 고딕" panose="020B0503020000020004" pitchFamily="50" charset="-127"/>
              </a:rPr>
              <a:t>소방</a:t>
            </a:r>
            <a:r>
              <a:rPr lang="en-US" altLang="ko-KR" sz="3200" dirty="0">
                <a:ea typeface="맑은 고딕" panose="020B0503020000020004" pitchFamily="50" charset="-127"/>
              </a:rPr>
              <a:t>/</a:t>
            </a:r>
            <a:r>
              <a:rPr lang="ko-KR" altLang="en-US" sz="3200" dirty="0">
                <a:ea typeface="맑은 고딕" panose="020B0503020000020004" pitchFamily="50" charset="-127"/>
              </a:rPr>
              <a:t>경찰</a:t>
            </a:r>
            <a:r>
              <a:rPr lang="ko-KR" altLang="en-US" sz="3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통신 시스템 </a:t>
            </a:r>
            <a:r>
              <a:rPr lang="en-US" altLang="ko-KR" sz="3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『Vox』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b="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스마트워치</a:t>
            </a:r>
            <a:r>
              <a:rPr lang="en-US" altLang="ko-KR" sz="2400" b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·</a:t>
            </a:r>
            <a:r>
              <a:rPr lang="ko-KR" altLang="en-US" sz="2400" b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스마트폰 내장 </a:t>
            </a:r>
            <a:r>
              <a:rPr lang="en-US" altLang="ko-KR" sz="2400" b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IMU </a:t>
            </a:r>
            <a:r>
              <a:rPr lang="ko-KR" altLang="en-US" sz="2400" b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센서를 활용한 수신호 기반 통신 시스템 개발</a:t>
            </a:r>
            <a:endParaRPr lang="en-US" altLang="ko-KR" sz="2400" b="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r>
              <a:rPr lang="ko-KR" altLang="en-US" sz="18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실시간 자세 추정</a:t>
            </a:r>
            <a:r>
              <a:rPr lang="en-US" altLang="ko-KR" sz="18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(Pose Estimation) </a:t>
            </a:r>
            <a:r>
              <a:rPr lang="ko-KR" altLang="en-US" sz="18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및 딥러닝 기반 수신호 추론</a:t>
            </a:r>
            <a:endParaRPr lang="en-US" altLang="ko-KR" sz="180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2" indent="-457200"/>
            <a:r>
              <a:rPr lang="en-US" altLang="ko-KR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IMU </a:t>
            </a:r>
            <a:r>
              <a:rPr lang="ko-KR" altLang="en-US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센서 기반 자세 데이터 측정 </a:t>
            </a:r>
            <a:r>
              <a:rPr lang="en-US" altLang="ko-KR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6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스마트워치</a:t>
            </a:r>
            <a:r>
              <a:rPr lang="en-US" altLang="ko-KR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·</a:t>
            </a:r>
            <a:r>
              <a:rPr lang="ko-KR" altLang="en-US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스마트폰</a:t>
            </a:r>
            <a:r>
              <a:rPr lang="en-US" altLang="ko-KR" sz="16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1143000" lvl="1" indent="-457200"/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중앙 서버</a:t>
            </a:r>
            <a:r>
              <a:rPr lang="en-US" altLang="ko-KR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(Control Center)</a:t>
            </a:r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사용자 의도 및 상황 전달</a:t>
            </a:r>
            <a:endParaRPr lang="en-US" altLang="ko-KR" sz="1800" b="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endParaRPr lang="en-US" altLang="ko-KR" sz="1800" b="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수신호 동작만으로 의도 전달 가능</a:t>
            </a:r>
            <a:endParaRPr lang="en-US" altLang="ko-KR" sz="1800" b="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다수 사용자 상황</a:t>
            </a:r>
            <a:r>
              <a:rPr lang="en-US" altLang="ko-KR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·</a:t>
            </a:r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의도를 직관적으로 파악 가능</a:t>
            </a:r>
            <a:endParaRPr lang="en-US" altLang="ko-KR" sz="1800" b="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endParaRPr lang="en-US" altLang="ko-KR" sz="1800" b="0" dirty="0">
              <a:effectLst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143000" lvl="1" indent="-457200"/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저비용</a:t>
            </a:r>
            <a:r>
              <a:rPr lang="en-US" altLang="ko-KR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·</a:t>
            </a:r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고효율</a:t>
            </a:r>
            <a:r>
              <a:rPr lang="en-US" altLang="ko-KR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800" b="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높은 실현 가능성</a:t>
            </a:r>
            <a:endParaRPr kumimoji="1" lang="ko-Kore-KR" altLang="en-US" sz="1800" b="0" dirty="0">
              <a:latin typeface="Times New Roman" panose="02020603050405020304" pitchFamily="18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752F03-2770-2553-3EE5-DB38C919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6839265" cy="774384"/>
          </a:xfrm>
        </p:spPr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Summary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E1A46-BC22-9E02-E464-C11DA81EC9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5A8F-68ED-6C3F-2130-0D53874F4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solidFill>
            <a:schemeClr val="bg1"/>
          </a:solidFill>
        </p:spPr>
        <p:txBody>
          <a:bodyPr/>
          <a:lstStyle/>
          <a:p>
            <a:fld id="{CB7CC17A-82A5-A54D-A79E-9CAF1021D3A1}" type="slidenum">
              <a:rPr lang="en-US" altLang="ko-Kore-KR"/>
              <a:t>3</a:t>
            </a:fld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23E7DAC0-6663-4633-90C0-A97F51FA2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5" name="그림 4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AFB5DEB-0496-E7D9-2E39-2C0A2F14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9" name="그림 8" descr="스케치, 그림, 라인 아트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0E6451-AD31-59D7-AC36-68C7FDCB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573"/>
          <a:stretch>
            <a:fillRect/>
          </a:stretch>
        </p:blipFill>
        <p:spPr>
          <a:xfrm>
            <a:off x="6061525" y="3124667"/>
            <a:ext cx="6129467" cy="33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336F-871B-37A6-7B51-AFAFF61C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87CBC44-67F1-7715-26A2-09D7A53B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lang="en-US" altLang="ko-KR" sz="4400" dirty="0">
                <a:latin typeface="Times New Roman"/>
                <a:cs typeface="Times New Roman"/>
              </a:rPr>
              <a:t>2. Previous Work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557E54-32C4-9F51-0C71-44C53A777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F75A0D-5896-D88C-0345-6FEC1D93A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4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D56F5D2B-65BD-5960-1E66-86FAAB527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11" y="1243797"/>
            <a:ext cx="11237759" cy="475773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sz="2400" dirty="0" err="1"/>
              <a:t>WearMoCap</a:t>
            </a:r>
            <a:endParaRPr kumimoji="1" lang="en-US" altLang="ko-KR" sz="2400" b="0" dirty="0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B8BBC71E-FBBD-B9C8-3B55-E61E89BACB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6261052"/>
            <a:ext cx="12192000" cy="230832"/>
          </a:xfrm>
        </p:spPr>
        <p:txBody>
          <a:bodyPr/>
          <a:lstStyle/>
          <a:p>
            <a:r>
              <a:rPr lang="en-US" altLang="ko-KR" dirty="0"/>
              <a:t>[1] </a:t>
            </a:r>
            <a:r>
              <a:rPr lang="en-US" altLang="ko-KR" b="0" i="0" dirty="0">
                <a:effectLst/>
              </a:rPr>
              <a:t>Fabian C. </a:t>
            </a:r>
            <a:r>
              <a:rPr lang="en-US" altLang="ko-KR" b="0" i="0" dirty="0" err="1">
                <a:effectLst/>
              </a:rPr>
              <a:t>Weigend</a:t>
            </a:r>
            <a:r>
              <a:rPr lang="en-US" altLang="ko-KR" b="0" i="0" dirty="0">
                <a:effectLst/>
              </a:rPr>
              <a:t>, “</a:t>
            </a:r>
            <a:r>
              <a:rPr lang="en-US" altLang="ko-KR" b="0" i="0" dirty="0" err="1">
                <a:effectLst/>
              </a:rPr>
              <a:t>WearMoCap</a:t>
            </a:r>
            <a:r>
              <a:rPr lang="en-US" altLang="ko-KR" b="0" i="0" dirty="0">
                <a:effectLst/>
              </a:rPr>
              <a:t>: multimodal pose tracking for ubiquitous robot control using a smartwatch”, frontiers, (2025.01.03) 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F47D5088-1EBA-B5F3-B9FE-065504E9B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1026" name="Picture 2" descr="Modes">
            <a:extLst>
              <a:ext uri="{FF2B5EF4-FFF2-40B4-BE49-F238E27FC236}">
                <a16:creationId xmlns:a16="http://schemas.microsoft.com/office/drawing/2014/main" id="{9109760C-DCAD-75B0-6FE9-2080C907A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7" r="34852"/>
          <a:stretch/>
        </p:blipFill>
        <p:spPr bwMode="auto">
          <a:xfrm>
            <a:off x="4187703" y="3998203"/>
            <a:ext cx="3962400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E60C685-0202-ED00-4240-0BA11017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10" name="그림 9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56DC87-4525-5792-8894-17856ACD7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" y="1984263"/>
            <a:ext cx="3549692" cy="4262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489F67-66F5-5B92-5820-18631E5FB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5840" y="1925832"/>
            <a:ext cx="3249930" cy="433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17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375A-4E0F-3474-6D61-CAF301E81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175722C-462A-7CE4-FBEF-23B0683E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lang="en-US" altLang="ko-KR" sz="4400" dirty="0">
                <a:latin typeface="Times New Roman"/>
                <a:cs typeface="Times New Roman"/>
              </a:rPr>
              <a:t>2. Previous Work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327BE-A4D0-6B37-DBD6-6817FACE8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64CD4-03EA-C287-5B41-3E9F3A4AF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5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A1EEE291-6602-4B95-CECA-17CA51909A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11" y="1243797"/>
            <a:ext cx="11237759" cy="4757737"/>
          </a:xfrm>
        </p:spPr>
        <p:txBody>
          <a:bodyPr/>
          <a:lstStyle/>
          <a:p>
            <a:r>
              <a:rPr lang="en-US" altLang="ko-KR" dirty="0"/>
              <a:t>6DMG: A New 6D Motion Gesture Database</a:t>
            </a:r>
            <a:endParaRPr kumimoji="1" lang="en-US" altLang="ko-KR" sz="2400" b="0" dirty="0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03B4E6E1-3806-8505-3316-7ECCD08B440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6261052"/>
            <a:ext cx="12192000" cy="230832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[2] Mingyu Chen, “6DMG: ANew6DMotion Gesture Database”, ACM, (2012)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D7199101-5E13-FB1B-3DD9-F311372AA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9" name="그림 8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05E633-A376-F2C5-4DA3-C41F44328D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BE9C96-1F72-4D81-D079-DE8CC1643F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613"/>
            <a:ext cx="4011930" cy="4598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85F3AB-F06B-DB8A-27FD-FCCACAAF8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930" y="2404123"/>
            <a:ext cx="7991636" cy="30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68B8-527D-3BEF-E142-6662164CF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6AE94D-4DC9-5720-669B-88317A6C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lang="en-US" altLang="ko-KR" sz="4400" dirty="0">
                <a:latin typeface="Times New Roman"/>
                <a:cs typeface="Times New Roman"/>
              </a:rPr>
              <a:t>2. Previous Work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12D054-9DBA-C321-4F12-EEDF80277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ADC2B-4324-D8EF-E975-2F8F6DAB3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6</a:t>
            </a:fld>
            <a:endParaRPr kumimoji="1" lang="ko-Kore-KR" altLang="en-US"/>
          </a:p>
        </p:txBody>
      </p:sp>
      <p:sp>
        <p:nvSpPr>
          <p:cNvPr id="21" name="텍스트 개체 틀 1">
            <a:extLst>
              <a:ext uri="{FF2B5EF4-FFF2-40B4-BE49-F238E27FC236}">
                <a16:creationId xmlns:a16="http://schemas.microsoft.com/office/drawing/2014/main" id="{83A0AC43-A529-F889-19CF-921FB1B4D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11" y="1243797"/>
            <a:ext cx="11237759" cy="4757737"/>
          </a:xfrm>
        </p:spPr>
        <p:txBody>
          <a:bodyPr/>
          <a:lstStyle/>
          <a:p>
            <a:r>
              <a:rPr lang="en-US" altLang="ko-KR" dirty="0" err="1"/>
              <a:t>HandGesture</a:t>
            </a:r>
            <a:r>
              <a:rPr lang="en-US" altLang="ko-KR" dirty="0"/>
              <a:t> Recognition Using Single Patchable Six-Axis Inertial Measurement Unit via Recurrent Neural Networks</a:t>
            </a:r>
            <a:endParaRPr kumimoji="1" lang="en-US" altLang="ko-KR" sz="2400" b="0" dirty="0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1CA2346C-029F-9704-544C-881A8052D02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6261052"/>
            <a:ext cx="12192000" cy="230832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[3] Edwin Valarezo </a:t>
            </a:r>
            <a:r>
              <a:rPr lang="en-US" altLang="ko-KR" dirty="0" err="1">
                <a:latin typeface="+mn-ea"/>
              </a:rPr>
              <a:t>Añazco</a:t>
            </a:r>
            <a:r>
              <a:rPr lang="en-US" altLang="ko-KR" dirty="0">
                <a:latin typeface="+mn-ea"/>
              </a:rPr>
              <a:t>, “</a:t>
            </a:r>
            <a:r>
              <a:rPr lang="en-US" altLang="ko-KR" dirty="0" err="1">
                <a:latin typeface="+mn-ea"/>
              </a:rPr>
              <a:t>HandGesture</a:t>
            </a:r>
            <a:r>
              <a:rPr lang="en-US" altLang="ko-KR" dirty="0">
                <a:latin typeface="+mn-ea"/>
              </a:rPr>
              <a:t> Recognition Using Single Patchable Six-Axis Inertial Measurement Unit via Recurrent Neural Networks”, Sensors, (2021.04.14)</a:t>
            </a:r>
            <a:endParaRPr kumimoji="1" lang="ko-Kore-KR" altLang="en-US" sz="280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0AB2FE89-BB1C-A8A6-3631-4C592A854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9" name="그림 8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3CDCD97-3029-9BFF-CD8A-EFE2FC93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176035-5EF5-D462-5CD6-51180E70C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445" y="2214304"/>
            <a:ext cx="6619109" cy="37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5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4F556-0812-52A4-A1B1-1F33AD14C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A48D89A-DA61-31A9-F6A9-1BDF4A9DC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995621"/>
              </p:ext>
            </p:extLst>
          </p:nvPr>
        </p:nvGraphicFramePr>
        <p:xfrm>
          <a:off x="92626" y="1131462"/>
          <a:ext cx="12037192" cy="5052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757">
                  <a:extLst>
                    <a:ext uri="{9D8B030D-6E8A-4147-A177-3AD203B41FA5}">
                      <a16:colId xmlns:a16="http://schemas.microsoft.com/office/drawing/2014/main" val="736148788"/>
                    </a:ext>
                  </a:extLst>
                </a:gridCol>
                <a:gridCol w="4100839">
                  <a:extLst>
                    <a:ext uri="{9D8B030D-6E8A-4147-A177-3AD203B41FA5}">
                      <a16:colId xmlns:a16="http://schemas.microsoft.com/office/drawing/2014/main" val="3240859246"/>
                    </a:ext>
                  </a:extLst>
                </a:gridCol>
                <a:gridCol w="3009298">
                  <a:extLst>
                    <a:ext uri="{9D8B030D-6E8A-4147-A177-3AD203B41FA5}">
                      <a16:colId xmlns:a16="http://schemas.microsoft.com/office/drawing/2014/main" val="2974668334"/>
                    </a:ext>
                  </a:extLst>
                </a:gridCol>
                <a:gridCol w="3009298">
                  <a:extLst>
                    <a:ext uri="{9D8B030D-6E8A-4147-A177-3AD203B41FA5}">
                      <a16:colId xmlns:a16="http://schemas.microsoft.com/office/drawing/2014/main" val="3081625018"/>
                    </a:ext>
                  </a:extLst>
                </a:gridCol>
              </a:tblGrid>
              <a:tr h="924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SmartPhone</a:t>
                      </a:r>
                      <a:endParaRPr lang="en-US" altLang="ko-KR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 GPU Computing Server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589842"/>
                  </a:ext>
                </a:extLst>
              </a:tr>
              <a:tr h="1841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Galaxy Z Fold4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(SM-F936)</a:t>
                      </a:r>
                      <a:endParaRPr lang="en-US" altLang="ko-K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Razer Blade 18 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(GeForce RTX™ 4090)</a:t>
                      </a:r>
                      <a:endParaRPr lang="en-US" altLang="ko-K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64281"/>
                  </a:ext>
                </a:extLst>
              </a:tr>
              <a:tr h="9412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SmartWatch</a:t>
                      </a:r>
                      <a:endParaRPr lang="en-US" altLang="ko-KR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Aggregator Server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963208"/>
                  </a:ext>
                </a:extLst>
              </a:tr>
              <a:tr h="13446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Galaxy Watch 5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(SM-R900)</a:t>
                      </a:r>
                    </a:p>
                    <a:p>
                      <a:pPr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AWS EC2</a:t>
                      </a:r>
                    </a:p>
                    <a:p>
                      <a:pPr latinLnBrk="1"/>
                      <a:endParaRPr lang="ko-KR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998393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FCEA49C4-044F-A7B9-59A5-502ABD30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lang="en-US" altLang="ko-KR" dirty="0">
                <a:latin typeface="Times New Roman"/>
                <a:cs typeface="Times New Roman"/>
              </a:rPr>
              <a:t>3</a:t>
            </a:r>
            <a:r>
              <a:rPr lang="en-US" altLang="ko-KR" sz="4400" dirty="0">
                <a:latin typeface="Times New Roman"/>
                <a:cs typeface="Times New Roman"/>
              </a:rPr>
              <a:t>. Server and Hardware Setup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04E60-55B0-7C3E-C7DD-A8D227C54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B064A6-20FE-E6CA-71A8-533A3819C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7</a:t>
            </a:fld>
            <a:endParaRPr kumimoji="1" lang="ko-Kore-KR" altLang="en-US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D1B10D62-882B-2348-92D7-6478F514BC4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0" y="6261052"/>
            <a:ext cx="12192000" cy="230832"/>
          </a:xfrm>
        </p:spPr>
        <p:txBody>
          <a:bodyPr/>
          <a:lstStyle/>
          <a:p>
            <a:r>
              <a:rPr lang="en-US" altLang="ko-KR" dirty="0"/>
              <a:t>[4]&lt;</a:t>
            </a:r>
            <a:r>
              <a:rPr lang="en-US" altLang="ko-KR" dirty="0" err="1"/>
              <a:t>Raycat</a:t>
            </a:r>
            <a:r>
              <a:rPr lang="en-US" altLang="ko-KR" dirty="0"/>
              <a:t>&gt; </a:t>
            </a:r>
            <a:r>
              <a:rPr lang="ko-KR" altLang="en-US" dirty="0"/>
              <a:t>갤럭시 </a:t>
            </a:r>
            <a:r>
              <a:rPr lang="en-US" altLang="ko-KR" dirty="0"/>
              <a:t>Z </a:t>
            </a:r>
            <a:r>
              <a:rPr lang="ko-KR" altLang="en-US" dirty="0" err="1"/>
              <a:t>폴드</a:t>
            </a:r>
            <a:r>
              <a:rPr lang="en-US" altLang="ko-KR" dirty="0"/>
              <a:t>4,</a:t>
            </a:r>
            <a:r>
              <a:rPr lang="ko-KR" altLang="en-US" dirty="0"/>
              <a:t> 플립</a:t>
            </a:r>
            <a:r>
              <a:rPr lang="en-US" altLang="ko-KR" dirty="0"/>
              <a:t>4, </a:t>
            </a:r>
            <a:r>
              <a:rPr lang="ko-KR" altLang="en-US" dirty="0" err="1"/>
              <a:t>워치</a:t>
            </a:r>
            <a:r>
              <a:rPr lang="en-US" altLang="ko-KR" dirty="0"/>
              <a:t>5 </a:t>
            </a:r>
            <a:r>
              <a:rPr lang="ko-KR" altLang="en-US" dirty="0"/>
              <a:t>프로까지 삼성 </a:t>
            </a:r>
            <a:r>
              <a:rPr lang="ko-KR" altLang="en-US" dirty="0" err="1"/>
              <a:t>언팩</a:t>
            </a:r>
            <a:r>
              <a:rPr lang="ko-KR" altLang="en-US" dirty="0"/>
              <a:t> 정리 </a:t>
            </a:r>
            <a:r>
              <a:rPr lang="en-US" altLang="ko-KR" b="0" i="0" dirty="0">
                <a:effectLst/>
              </a:rPr>
              <a:t>https://raycat.net/5666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303CCB9-B610-A166-A579-7910360F5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9" name="그림 8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B78F7A-FC3A-08C0-4DCC-F97AB909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8" name="그림 7" descr="정보기기, 전자 기기, 노트북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13AD8B5-5143-0844-7C6A-79D9F11E20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266"/>
          <a:stretch/>
        </p:blipFill>
        <p:spPr>
          <a:xfrm>
            <a:off x="2005191" y="1129482"/>
            <a:ext cx="4090305" cy="2761502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B159A2D8-4328-86BB-21ED-725C719026F1}"/>
              </a:ext>
            </a:extLst>
          </p:cNvPr>
          <p:cNvSpPr txBox="1">
            <a:spLocks/>
          </p:cNvSpPr>
          <p:nvPr/>
        </p:nvSpPr>
        <p:spPr>
          <a:xfrm>
            <a:off x="6095496" y="1250808"/>
            <a:ext cx="5457989" cy="47577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en-US" sz="2400" b="0" dirty="0"/>
          </a:p>
          <a:p>
            <a:endParaRPr kumimoji="1" lang="en-US" altLang="en-US" sz="2400" b="0" dirty="0"/>
          </a:p>
          <a:p>
            <a:endParaRPr kumimoji="1" lang="en-US" altLang="en-US" sz="2400" b="0" dirty="0"/>
          </a:p>
          <a:p>
            <a:endParaRPr kumimoji="1" lang="en-US" altLang="en-US" sz="2400" b="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B07252-7BD5-9465-CA74-5CE3A5DFB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558" b="15931"/>
          <a:stretch/>
        </p:blipFill>
        <p:spPr>
          <a:xfrm>
            <a:off x="2005191" y="3897548"/>
            <a:ext cx="4090305" cy="2286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97909E-E632-E846-13F2-28B0725A53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53" r="23634"/>
          <a:stretch/>
        </p:blipFill>
        <p:spPr>
          <a:xfrm>
            <a:off x="9118059" y="1129482"/>
            <a:ext cx="3011759" cy="2761502"/>
          </a:xfrm>
          <a:prstGeom prst="rect">
            <a:avLst/>
          </a:prstGeom>
        </p:spPr>
      </p:pic>
      <p:pic>
        <p:nvPicPr>
          <p:cNvPr id="11" name="그림 10" descr="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6B7839-23B4-7440-1EDA-A770A63B22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64" t="7062" r="13508" b="4916"/>
          <a:stretch>
            <a:fillRect/>
          </a:stretch>
        </p:blipFill>
        <p:spPr>
          <a:xfrm>
            <a:off x="9683596" y="3919911"/>
            <a:ext cx="1880684" cy="22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7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9F10-5B7F-1689-C44E-9848F961E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91CE5C0-3167-BD3C-FECA-048895FA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4. </a:t>
            </a:r>
            <a:r>
              <a:rPr lang="en-US" altLang="ko-Kore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65BF9C-625C-6CBB-A160-C3C5AEA165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64B0F-92B7-2957-8580-906913C57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8</a:t>
            </a:fld>
            <a:endParaRPr kumimoji="1" lang="ko-Kore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D2D5B8D-1025-D689-6222-E0234E9C5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C77C9B0-A0CC-6A08-8B3B-FEE0F184A25D}"/>
              </a:ext>
            </a:extLst>
          </p:cNvPr>
          <p:cNvSpPr/>
          <p:nvPr/>
        </p:nvSpPr>
        <p:spPr>
          <a:xfrm>
            <a:off x="107834" y="2212713"/>
            <a:ext cx="1154430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Watch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App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6CD4C0-15ED-6857-14D5-E8605930CD02}"/>
              </a:ext>
            </a:extLst>
          </p:cNvPr>
          <p:cNvSpPr/>
          <p:nvPr/>
        </p:nvSpPr>
        <p:spPr>
          <a:xfrm>
            <a:off x="107834" y="3946843"/>
            <a:ext cx="1154430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Phone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App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D55F19-971C-79DC-E4F1-DE0922900550}"/>
              </a:ext>
            </a:extLst>
          </p:cNvPr>
          <p:cNvSpPr/>
          <p:nvPr/>
        </p:nvSpPr>
        <p:spPr>
          <a:xfrm>
            <a:off x="2615396" y="3223791"/>
            <a:ext cx="1380852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Broadcaster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Queue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013C60-A558-41C0-8D86-481EF3AAE9B2}"/>
              </a:ext>
            </a:extLst>
          </p:cNvPr>
          <p:cNvSpPr/>
          <p:nvPr/>
        </p:nvSpPr>
        <p:spPr>
          <a:xfrm>
            <a:off x="4049920" y="1345847"/>
            <a:ext cx="1578720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Data Preprocessing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368A18-C4EF-8E75-E4D9-E9F2B6A09FAF}"/>
              </a:ext>
            </a:extLst>
          </p:cNvPr>
          <p:cNvSpPr/>
          <p:nvPr/>
        </p:nvSpPr>
        <p:spPr>
          <a:xfrm>
            <a:off x="5114691" y="4932295"/>
            <a:ext cx="1541064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Unity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Visualization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6E59F2-7058-3255-DE0D-6DA3C5212B91}"/>
              </a:ext>
            </a:extLst>
          </p:cNvPr>
          <p:cNvSpPr/>
          <p:nvPr/>
        </p:nvSpPr>
        <p:spPr>
          <a:xfrm>
            <a:off x="9495431" y="2365633"/>
            <a:ext cx="1541064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Web Service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AA8336-57E8-1E83-6544-E62F64B34EA4}"/>
              </a:ext>
            </a:extLst>
          </p:cNvPr>
          <p:cNvCxnSpPr>
            <a:cxnSpLocks/>
          </p:cNvCxnSpPr>
          <p:nvPr/>
        </p:nvCxnSpPr>
        <p:spPr>
          <a:xfrm>
            <a:off x="673442" y="3176044"/>
            <a:ext cx="0" cy="733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91D5774-F1C7-B396-12A5-2F64ADF13F7A}"/>
              </a:ext>
            </a:extLst>
          </p:cNvPr>
          <p:cNvCxnSpPr>
            <a:cxnSpLocks/>
          </p:cNvCxnSpPr>
          <p:nvPr/>
        </p:nvCxnSpPr>
        <p:spPr>
          <a:xfrm flipV="1">
            <a:off x="1366497" y="3713100"/>
            <a:ext cx="1128858" cy="5952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2099CD-CCB9-F372-16E2-223ED180BBAE}"/>
              </a:ext>
            </a:extLst>
          </p:cNvPr>
          <p:cNvCxnSpPr>
            <a:cxnSpLocks/>
          </p:cNvCxnSpPr>
          <p:nvPr/>
        </p:nvCxnSpPr>
        <p:spPr>
          <a:xfrm>
            <a:off x="5700597" y="1821137"/>
            <a:ext cx="572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CD3141C-0976-9F81-A4EA-609E76CCCB1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66351" y="2133979"/>
            <a:ext cx="1369367" cy="690431"/>
          </a:xfrm>
          <a:prstGeom prst="bentConnector3">
            <a:avLst>
              <a:gd name="adj1" fmla="val 1000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76BC1FA-D486-8E7A-EEBE-8ED1435645E2}"/>
              </a:ext>
            </a:extLst>
          </p:cNvPr>
          <p:cNvSpPr txBox="1"/>
          <p:nvPr/>
        </p:nvSpPr>
        <p:spPr>
          <a:xfrm>
            <a:off x="1848931" y="3376999"/>
            <a:ext cx="64642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UDP</a:t>
            </a:r>
            <a:endParaRPr lang="ko-KR" altLang="en-US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0EE95B-4AF3-80AA-1B6F-FA12179ED074}"/>
              </a:ext>
            </a:extLst>
          </p:cNvPr>
          <p:cNvSpPr txBox="1"/>
          <p:nvPr/>
        </p:nvSpPr>
        <p:spPr>
          <a:xfrm>
            <a:off x="623118" y="3404193"/>
            <a:ext cx="974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Bluetooth</a:t>
            </a:r>
            <a:endParaRPr lang="ko-KR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5AD8A5-B24F-1618-6BCB-9C7F89732A6B}"/>
              </a:ext>
            </a:extLst>
          </p:cNvPr>
          <p:cNvSpPr txBox="1"/>
          <p:nvPr/>
        </p:nvSpPr>
        <p:spPr>
          <a:xfrm>
            <a:off x="1262264" y="4351473"/>
            <a:ext cx="1184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</a:rPr>
              <a:t>IMU Sensor raw data</a:t>
            </a:r>
            <a:endParaRPr lang="ko-KR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4" name="그림 13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640421-1639-07D6-D738-233ECF8F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351A56D-85F2-C5F1-8AD0-B4CD8B93A680}"/>
              </a:ext>
            </a:extLst>
          </p:cNvPr>
          <p:cNvSpPr/>
          <p:nvPr/>
        </p:nvSpPr>
        <p:spPr>
          <a:xfrm>
            <a:off x="2559647" y="1111096"/>
            <a:ext cx="5369962" cy="5293806"/>
          </a:xfrm>
          <a:prstGeom prst="roundRect">
            <a:avLst>
              <a:gd name="adj" fmla="val 3539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67F23C8-4FA9-CFC9-E2B3-3E6E23B85ABB}"/>
              </a:ext>
            </a:extLst>
          </p:cNvPr>
          <p:cNvSpPr/>
          <p:nvPr/>
        </p:nvSpPr>
        <p:spPr>
          <a:xfrm>
            <a:off x="7989627" y="1119187"/>
            <a:ext cx="4094539" cy="5293806"/>
          </a:xfrm>
          <a:prstGeom prst="roundRect">
            <a:avLst>
              <a:gd name="adj" fmla="val 3539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FB68C45-E5E6-6B2C-24E6-57B5CFE00E07}"/>
              </a:ext>
            </a:extLst>
          </p:cNvPr>
          <p:cNvCxnSpPr>
            <a:cxnSpLocks/>
          </p:cNvCxnSpPr>
          <p:nvPr/>
        </p:nvCxnSpPr>
        <p:spPr>
          <a:xfrm flipV="1">
            <a:off x="2559647" y="3138629"/>
            <a:ext cx="0" cy="961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8C2CC27-8CCA-F723-9442-0753177169B9}"/>
              </a:ext>
            </a:extLst>
          </p:cNvPr>
          <p:cNvCxnSpPr>
            <a:cxnSpLocks/>
          </p:cNvCxnSpPr>
          <p:nvPr/>
        </p:nvCxnSpPr>
        <p:spPr>
          <a:xfrm flipV="1">
            <a:off x="7929609" y="1319354"/>
            <a:ext cx="0" cy="1010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3CE1D12-EE8D-71E9-3D7C-AB7A258C01B8}"/>
              </a:ext>
            </a:extLst>
          </p:cNvPr>
          <p:cNvCxnSpPr>
            <a:cxnSpLocks/>
          </p:cNvCxnSpPr>
          <p:nvPr/>
        </p:nvCxnSpPr>
        <p:spPr>
          <a:xfrm flipV="1">
            <a:off x="7505709" y="2212713"/>
            <a:ext cx="0" cy="23057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88FFCF7-A9EF-349C-5B49-39BCAB86C0BA}"/>
              </a:ext>
            </a:extLst>
          </p:cNvPr>
          <p:cNvSpPr txBox="1"/>
          <p:nvPr/>
        </p:nvSpPr>
        <p:spPr>
          <a:xfrm>
            <a:off x="2559646" y="1127726"/>
            <a:ext cx="226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</a:rPr>
              <a:t>Computing Server</a:t>
            </a:r>
            <a:endParaRPr lang="ko-KR" altLang="en-US" sz="1200" b="1" dirty="0">
              <a:latin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34FF13-5436-A718-22A4-CADF8C297592}"/>
              </a:ext>
            </a:extLst>
          </p:cNvPr>
          <p:cNvSpPr txBox="1"/>
          <p:nvPr/>
        </p:nvSpPr>
        <p:spPr>
          <a:xfrm>
            <a:off x="7998548" y="1130838"/>
            <a:ext cx="2262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Times New Roman" panose="02020603050405020304" pitchFamily="18" charset="0"/>
              </a:rPr>
              <a:t>Main Server</a:t>
            </a:r>
            <a:endParaRPr lang="ko-KR" altLang="en-US" sz="1200" b="1" dirty="0">
              <a:latin typeface="Times New Roman" panose="02020603050405020304" pitchFamily="18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3AFA4A-BC08-A4FE-3019-939B9244F35E}"/>
              </a:ext>
            </a:extLst>
          </p:cNvPr>
          <p:cNvSpPr/>
          <p:nvPr/>
        </p:nvSpPr>
        <p:spPr>
          <a:xfrm>
            <a:off x="2622238" y="4932295"/>
            <a:ext cx="1380852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Kalman Filter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80FA49D-FCC5-8B3C-48F0-B2CD800739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54480" y="4552128"/>
            <a:ext cx="702682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F6D2950-9798-E76A-44E1-72D665E8EB18}"/>
              </a:ext>
            </a:extLst>
          </p:cNvPr>
          <p:cNvSpPr txBox="1"/>
          <p:nvPr/>
        </p:nvSpPr>
        <p:spPr>
          <a:xfrm>
            <a:off x="3252158" y="4197225"/>
            <a:ext cx="122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Pose</a:t>
            </a:r>
          </a:p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Estimation</a:t>
            </a:r>
            <a:endParaRPr lang="ko-KR" altLang="en-US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60550A-C91B-1818-6C11-9B27C44E718C}"/>
              </a:ext>
            </a:extLst>
          </p:cNvPr>
          <p:cNvSpPr txBox="1"/>
          <p:nvPr/>
        </p:nvSpPr>
        <p:spPr>
          <a:xfrm>
            <a:off x="3963257" y="5379704"/>
            <a:ext cx="138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Predict / Update</a:t>
            </a:r>
            <a:endParaRPr lang="ko-KR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32423F-97B7-2D3B-2B45-38D3CAEA8999}"/>
              </a:ext>
            </a:extLst>
          </p:cNvPr>
          <p:cNvSpPr txBox="1"/>
          <p:nvPr/>
        </p:nvSpPr>
        <p:spPr>
          <a:xfrm>
            <a:off x="3963817" y="5152242"/>
            <a:ext cx="1118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156082"/>
                </a:solidFill>
                <a:latin typeface="Times New Roman" panose="02020603050405020304" pitchFamily="18" charset="0"/>
              </a:rPr>
              <a:t>3D Point</a:t>
            </a:r>
            <a:endParaRPr lang="ko-KR" altLang="en-US" sz="1200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C355324-2CBA-8728-63F1-BFD34E371ECE}"/>
              </a:ext>
            </a:extLst>
          </p:cNvPr>
          <p:cNvCxnSpPr>
            <a:cxnSpLocks/>
          </p:cNvCxnSpPr>
          <p:nvPr/>
        </p:nvCxnSpPr>
        <p:spPr>
          <a:xfrm>
            <a:off x="4049920" y="5409063"/>
            <a:ext cx="1038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5957D8E-C33A-1972-473E-69DA6E69D72F}"/>
              </a:ext>
            </a:extLst>
          </p:cNvPr>
          <p:cNvSpPr txBox="1"/>
          <p:nvPr/>
        </p:nvSpPr>
        <p:spPr>
          <a:xfrm>
            <a:off x="3252158" y="2295143"/>
            <a:ext cx="150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Gesture</a:t>
            </a:r>
          </a:p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Classification</a:t>
            </a:r>
            <a:endParaRPr lang="ko-KR" altLang="en-US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03F4FD8-B388-D74F-0030-BC1785264F69}"/>
              </a:ext>
            </a:extLst>
          </p:cNvPr>
          <p:cNvSpPr/>
          <p:nvPr/>
        </p:nvSpPr>
        <p:spPr>
          <a:xfrm>
            <a:off x="6343102" y="1341482"/>
            <a:ext cx="1561388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Gesture Classification Model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18B3E86-D091-F1A2-48BE-925141C63664}"/>
              </a:ext>
            </a:extLst>
          </p:cNvPr>
          <p:cNvCxnSpPr>
            <a:cxnSpLocks/>
          </p:cNvCxnSpPr>
          <p:nvPr/>
        </p:nvCxnSpPr>
        <p:spPr>
          <a:xfrm flipV="1">
            <a:off x="7929609" y="4802452"/>
            <a:ext cx="0" cy="1010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5A66BEE-4C25-D984-CDEC-B11BB0C63043}"/>
              </a:ext>
            </a:extLst>
          </p:cNvPr>
          <p:cNvCxnSpPr>
            <a:cxnSpLocks/>
          </p:cNvCxnSpPr>
          <p:nvPr/>
        </p:nvCxnSpPr>
        <p:spPr>
          <a:xfrm flipV="1">
            <a:off x="7990626" y="4802452"/>
            <a:ext cx="0" cy="1010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CF05F91-1532-1A76-9D0F-CAA5E930987E}"/>
              </a:ext>
            </a:extLst>
          </p:cNvPr>
          <p:cNvSpPr txBox="1"/>
          <p:nvPr/>
        </p:nvSpPr>
        <p:spPr>
          <a:xfrm>
            <a:off x="7404000" y="5321700"/>
            <a:ext cx="2442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Frame: Open Broadcaster Software</a:t>
            </a:r>
            <a:endParaRPr lang="ko-KR" altLang="en-US" sz="1200" dirty="0">
              <a:latin typeface="Times New Roman" panose="02020603050405020304" pitchFamily="18" charset="0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F99A440-C9DD-67B2-DA98-EF883CB90AF3}"/>
              </a:ext>
            </a:extLst>
          </p:cNvPr>
          <p:cNvCxnSpPr>
            <a:cxnSpLocks/>
          </p:cNvCxnSpPr>
          <p:nvPr/>
        </p:nvCxnSpPr>
        <p:spPr>
          <a:xfrm flipV="1">
            <a:off x="7989627" y="1315903"/>
            <a:ext cx="0" cy="10104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63F01D-5D8C-3C84-507E-91F175D2710B}"/>
              </a:ext>
            </a:extLst>
          </p:cNvPr>
          <p:cNvSpPr txBox="1"/>
          <p:nvPr/>
        </p:nvSpPr>
        <p:spPr>
          <a:xfrm>
            <a:off x="7848420" y="1493703"/>
            <a:ext cx="154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UDP</a:t>
            </a:r>
            <a:endParaRPr lang="ko-KR" altLang="en-US" sz="1000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F96B5DB-9F3D-9DD5-914C-EA3707023301}"/>
              </a:ext>
            </a:extLst>
          </p:cNvPr>
          <p:cNvSpPr txBox="1"/>
          <p:nvPr/>
        </p:nvSpPr>
        <p:spPr>
          <a:xfrm>
            <a:off x="7885597" y="1772452"/>
            <a:ext cx="124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Label: V/X/O</a:t>
            </a:r>
          </a:p>
          <a:p>
            <a:r>
              <a:rPr lang="en-US" altLang="ko-KR" sz="1200" dirty="0">
                <a:latin typeface="Times New Roman" panose="02020603050405020304" pitchFamily="18" charset="0"/>
              </a:rPr>
              <a:t>Device ID</a:t>
            </a:r>
          </a:p>
          <a:p>
            <a:endParaRPr lang="ko-KR" altLang="en-US" sz="1200" dirty="0">
              <a:latin typeface="Times New Roman" panose="02020603050405020304" pitchFamily="18" charset="0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2F31005-690E-69E7-6A64-BCE8F18C7357}"/>
              </a:ext>
            </a:extLst>
          </p:cNvPr>
          <p:cNvCxnSpPr>
            <a:cxnSpLocks/>
          </p:cNvCxnSpPr>
          <p:nvPr/>
        </p:nvCxnSpPr>
        <p:spPr>
          <a:xfrm>
            <a:off x="7960369" y="1821137"/>
            <a:ext cx="2305594" cy="446175"/>
          </a:xfrm>
          <a:prstGeom prst="bentConnector3">
            <a:avLst>
              <a:gd name="adj1" fmla="val 998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B01E0115-5D33-C848-E0B3-F98B002DD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549" y="4721006"/>
            <a:ext cx="820581" cy="131739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ACC86366-8D0D-71C9-9F1D-B08A89C9EF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2951"/>
          <a:stretch>
            <a:fillRect/>
          </a:stretch>
        </p:blipFill>
        <p:spPr>
          <a:xfrm>
            <a:off x="8089318" y="3357199"/>
            <a:ext cx="3896156" cy="1495882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D874E5F-C256-A90B-573E-B041259395DD}"/>
              </a:ext>
            </a:extLst>
          </p:cNvPr>
          <p:cNvCxnSpPr>
            <a:cxnSpLocks/>
          </p:cNvCxnSpPr>
          <p:nvPr/>
        </p:nvCxnSpPr>
        <p:spPr>
          <a:xfrm flipV="1">
            <a:off x="2559646" y="1305571"/>
            <a:ext cx="0" cy="7386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8172C7DB-7A21-B517-8A20-3C004BC98748}"/>
              </a:ext>
            </a:extLst>
          </p:cNvPr>
          <p:cNvCxnSpPr>
            <a:cxnSpLocks/>
          </p:cNvCxnSpPr>
          <p:nvPr/>
        </p:nvCxnSpPr>
        <p:spPr>
          <a:xfrm>
            <a:off x="1326556" y="1639102"/>
            <a:ext cx="1801704" cy="1472246"/>
          </a:xfrm>
          <a:prstGeom prst="bentConnector3">
            <a:avLst>
              <a:gd name="adj1" fmla="val 1000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94A24F3-384A-46A7-9FE2-93553F79003C}"/>
              </a:ext>
            </a:extLst>
          </p:cNvPr>
          <p:cNvSpPr txBox="1"/>
          <p:nvPr/>
        </p:nvSpPr>
        <p:spPr>
          <a:xfrm>
            <a:off x="1271184" y="1342491"/>
            <a:ext cx="146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</a:rPr>
              <a:t>Trigger Signal</a:t>
            </a:r>
            <a:endParaRPr lang="ko-KR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94" name="Picture 4" descr="소방관 - 무료 사람들개 아이콘">
            <a:extLst>
              <a:ext uri="{FF2B5EF4-FFF2-40B4-BE49-F238E27FC236}">
                <a16:creationId xmlns:a16="http://schemas.microsoft.com/office/drawing/2014/main" id="{8327F381-8E5F-171A-A976-C781BAAD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132" y="4744043"/>
            <a:ext cx="395553" cy="3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6F4711DB-5806-398C-7C66-E64AD27E7AB9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7497130" y="4941820"/>
            <a:ext cx="2796440" cy="437884"/>
          </a:xfrm>
          <a:prstGeom prst="bentConnector3">
            <a:avLst>
              <a:gd name="adj1" fmla="val 1001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0D342A6-9C44-8710-A51D-DAE02788B2D0}"/>
              </a:ext>
            </a:extLst>
          </p:cNvPr>
          <p:cNvSpPr txBox="1"/>
          <p:nvPr/>
        </p:nvSpPr>
        <p:spPr>
          <a:xfrm>
            <a:off x="7404000" y="5051365"/>
            <a:ext cx="154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56082"/>
                </a:solidFill>
                <a:latin typeface="Times New Roman" panose="02020603050405020304" pitchFamily="18" charset="0"/>
              </a:rPr>
              <a:t>UDP</a:t>
            </a:r>
            <a:endParaRPr lang="ko-KR" altLang="en-US" sz="1000" dirty="0">
              <a:solidFill>
                <a:srgbClr val="15608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CA743E9-3847-7F87-9D13-D35D92D4E99A}"/>
              </a:ext>
            </a:extLst>
          </p:cNvPr>
          <p:cNvSpPr/>
          <p:nvPr/>
        </p:nvSpPr>
        <p:spPr>
          <a:xfrm>
            <a:off x="5088255" y="2722982"/>
            <a:ext cx="1596131" cy="1806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BiLSTM</a:t>
            </a:r>
            <a:endParaRPr lang="en-US" altLang="ko-KR" dirty="0"/>
          </a:p>
          <a:p>
            <a:pPr algn="ctr"/>
            <a:r>
              <a:rPr lang="en-US" altLang="ko-KR" dirty="0"/>
              <a:t>GRU</a:t>
            </a:r>
          </a:p>
          <a:p>
            <a:pPr algn="ctr"/>
            <a:r>
              <a:rPr lang="en-US" altLang="ko-KR" dirty="0"/>
              <a:t>CNN</a:t>
            </a:r>
          </a:p>
          <a:p>
            <a:pPr algn="ctr"/>
            <a:r>
              <a:rPr lang="en-US" altLang="ko-KR" dirty="0"/>
              <a:t>CNN-</a:t>
            </a:r>
            <a:r>
              <a:rPr lang="en-US" altLang="ko-KR" dirty="0" err="1"/>
              <a:t>BiLSTM</a:t>
            </a:r>
            <a:endParaRPr lang="en-US" altLang="ko-KR" dirty="0"/>
          </a:p>
          <a:p>
            <a:pPr algn="ctr"/>
            <a:r>
              <a:rPr lang="en-US" altLang="ko-KR" dirty="0"/>
              <a:t>TCN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35D8CB8-8B79-2CB9-1484-07C5659CACFA}"/>
              </a:ext>
            </a:extLst>
          </p:cNvPr>
          <p:cNvSpPr/>
          <p:nvPr/>
        </p:nvSpPr>
        <p:spPr>
          <a:xfrm>
            <a:off x="139896" y="1293585"/>
            <a:ext cx="1112700" cy="713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Physical</a:t>
            </a:r>
          </a:p>
          <a:p>
            <a:pPr algn="ctr"/>
            <a:r>
              <a:rPr lang="en-US" altLang="ko-KR" dirty="0"/>
              <a:t>Button</a:t>
            </a:r>
            <a:endParaRPr lang="ko-KR" altLang="en-US" dirty="0"/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A485D32B-FAB8-8182-7854-FEC643023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74838" y="2751910"/>
            <a:ext cx="1189490" cy="435781"/>
          </a:xfrm>
          <a:prstGeom prst="bentConnector3">
            <a:avLst>
              <a:gd name="adj1" fmla="val -4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57E0F281-D5CF-E918-589C-5FDD748651F3}"/>
              </a:ext>
            </a:extLst>
          </p:cNvPr>
          <p:cNvSpPr txBox="1"/>
          <p:nvPr/>
        </p:nvSpPr>
        <p:spPr>
          <a:xfrm>
            <a:off x="6661963" y="3535544"/>
            <a:ext cx="138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</a:rPr>
              <a:t>Conditional</a:t>
            </a:r>
          </a:p>
          <a:p>
            <a:r>
              <a:rPr lang="en-US" altLang="ko-KR" sz="1200" dirty="0">
                <a:latin typeface="Times New Roman" panose="02020603050405020304" pitchFamily="18" charset="0"/>
              </a:rPr>
              <a:t>Selection</a:t>
            </a:r>
            <a:endParaRPr lang="ko-KR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1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C8143-8A02-114F-6092-15E638CD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BB378CB-CF8F-04DE-8B42-DE000903E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954" y="138428"/>
            <a:ext cx="9493883" cy="774384"/>
          </a:xfrm>
        </p:spPr>
        <p:txBody>
          <a:bodyPr/>
          <a:lstStyle/>
          <a:p>
            <a:r>
              <a:rPr kumimoji="1" lang="en-US" altLang="en-US" dirty="0">
                <a:latin typeface="Times New Roman"/>
                <a:cs typeface="Times New Roman"/>
              </a:rPr>
              <a:t>5. </a:t>
            </a: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A662E-0C00-8F63-175B-1615E1751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05907"/>
            <a:ext cx="4786992" cy="370800"/>
          </a:xfrm>
        </p:spPr>
        <p:txBody>
          <a:bodyPr/>
          <a:lstStyle/>
          <a:p>
            <a:r>
              <a:rPr lang="en-US" altLang="ko-KR"/>
              <a:t>Myongji University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ABAC1-0932-2E7B-33F5-ADCABC79D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B7CC17A-82A5-A54D-A79E-9CAF1021D3A1}" type="slidenum">
              <a:rPr lang="en-US" altLang="ko-Kore-KR"/>
              <a:t>9</a:t>
            </a:fld>
            <a:endParaRPr kumimoji="1" lang="ko-Kore-KR" altLang="en-US"/>
          </a:p>
        </p:txBody>
      </p:sp>
      <p:sp>
        <p:nvSpPr>
          <p:cNvPr id="8" name="바닥글 개체 틀 6">
            <a:extLst>
              <a:ext uri="{FF2B5EF4-FFF2-40B4-BE49-F238E27FC236}">
                <a16:creationId xmlns:a16="http://schemas.microsoft.com/office/drawing/2014/main" id="{4A0E7917-2BB2-9A4D-72F5-2FB185BE4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04000" y="6493864"/>
            <a:ext cx="4788000" cy="370800"/>
          </a:xfrm>
        </p:spPr>
        <p:txBody>
          <a:bodyPr/>
          <a:lstStyle/>
          <a:p>
            <a:pPr algn="r"/>
            <a:r>
              <a:rPr kumimoji="1" lang="en-US" altLang="en-US" dirty="0"/>
              <a:t>Capstone Design Project 2025 1</a:t>
            </a:r>
            <a:r>
              <a:rPr kumimoji="1" lang="en-US" altLang="en-US" baseline="30000" dirty="0"/>
              <a:t>st</a:t>
            </a:r>
            <a:r>
              <a:rPr kumimoji="1" lang="en-US" altLang="en-US" dirty="0"/>
              <a:t> semester</a:t>
            </a:r>
            <a:endParaRPr kumimoji="1" lang="ko-Kore-KR" altLang="en-US" dirty="0"/>
          </a:p>
        </p:txBody>
      </p:sp>
      <p:pic>
        <p:nvPicPr>
          <p:cNvPr id="2" name="그림 1" descr="폰트, 텍스트, 스크린샷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575091-FB0A-C3D8-783B-7A3FCCA6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0" t="32683" r="8119" b="28160"/>
          <a:stretch/>
        </p:blipFill>
        <p:spPr>
          <a:xfrm>
            <a:off x="10350044" y="0"/>
            <a:ext cx="1841956" cy="835459"/>
          </a:xfrm>
          <a:prstGeom prst="rect">
            <a:avLst/>
          </a:prstGeom>
          <a:solidFill>
            <a:srgbClr val="163E64"/>
          </a:solidFill>
          <a:effectLst>
            <a:softEdge rad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50F2F0-300A-F8BC-9D0E-6F6E1BE3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2327"/>
            <a:ext cx="2754630" cy="158121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6FF300-8B56-1088-A190-3FC59A3F7063}"/>
              </a:ext>
            </a:extLst>
          </p:cNvPr>
          <p:cNvSpPr/>
          <p:nvPr/>
        </p:nvSpPr>
        <p:spPr>
          <a:xfrm>
            <a:off x="3737375" y="1932228"/>
            <a:ext cx="1444468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Resampling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50Hz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966C68-5287-8005-F384-78F13AE7B8F9}"/>
              </a:ext>
            </a:extLst>
          </p:cNvPr>
          <p:cNvSpPr/>
          <p:nvPr/>
        </p:nvSpPr>
        <p:spPr>
          <a:xfrm>
            <a:off x="7161624" y="1932228"/>
            <a:ext cx="1854316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en-US" altLang="ko-KR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th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 Butterworth HPF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0.2Hz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8A5EC9-CEAC-9738-4EA2-EC5C7ACFD6B8}"/>
              </a:ext>
            </a:extLst>
          </p:cNvPr>
          <p:cNvSpPr/>
          <p:nvPr/>
        </p:nvSpPr>
        <p:spPr>
          <a:xfrm>
            <a:off x="2227052" y="4560661"/>
            <a:ext cx="1854316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Window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min-max scaling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[-1, +1]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CC7186F-8692-8D8F-ECFD-ED42C5425927}"/>
              </a:ext>
            </a:extLst>
          </p:cNvPr>
          <p:cNvSpPr/>
          <p:nvPr/>
        </p:nvSpPr>
        <p:spPr>
          <a:xfrm>
            <a:off x="6439390" y="4560661"/>
            <a:ext cx="1444468" cy="925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</a:rPr>
              <a:t>Zero Padding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085C57-8235-17F7-B25C-4F03CB27DF23}"/>
              </a:ext>
            </a:extLst>
          </p:cNvPr>
          <p:cNvSpPr/>
          <p:nvPr/>
        </p:nvSpPr>
        <p:spPr>
          <a:xfrm>
            <a:off x="10073739" y="4666893"/>
            <a:ext cx="1112700" cy="713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6X150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66CDF83-C3C3-92C1-9A97-0C6A48016C9D}"/>
              </a:ext>
            </a:extLst>
          </p:cNvPr>
          <p:cNvCxnSpPr>
            <a:cxnSpLocks/>
          </p:cNvCxnSpPr>
          <p:nvPr/>
        </p:nvCxnSpPr>
        <p:spPr>
          <a:xfrm>
            <a:off x="2828795" y="2396591"/>
            <a:ext cx="8175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C662856-85D8-3BB1-A16A-EA2A553D9528}"/>
              </a:ext>
            </a:extLst>
          </p:cNvPr>
          <p:cNvCxnSpPr>
            <a:cxnSpLocks/>
          </p:cNvCxnSpPr>
          <p:nvPr/>
        </p:nvCxnSpPr>
        <p:spPr>
          <a:xfrm>
            <a:off x="5278415" y="2396591"/>
            <a:ext cx="18236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FED83E-17F5-2CAB-6BFE-14A04C0B6269}"/>
              </a:ext>
            </a:extLst>
          </p:cNvPr>
          <p:cNvCxnSpPr>
            <a:cxnSpLocks/>
          </p:cNvCxnSpPr>
          <p:nvPr/>
        </p:nvCxnSpPr>
        <p:spPr>
          <a:xfrm>
            <a:off x="4173538" y="5039749"/>
            <a:ext cx="2209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4EF327-6B10-3164-00F5-174DF0B09FE0}"/>
              </a:ext>
            </a:extLst>
          </p:cNvPr>
          <p:cNvCxnSpPr>
            <a:cxnSpLocks/>
          </p:cNvCxnSpPr>
          <p:nvPr/>
        </p:nvCxnSpPr>
        <p:spPr>
          <a:xfrm>
            <a:off x="7927183" y="4994871"/>
            <a:ext cx="20751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C2B840B-F7E1-9860-0945-8A4FD3D07C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37340" y="3694461"/>
            <a:ext cx="4011020" cy="1345288"/>
          </a:xfrm>
          <a:prstGeom prst="bentConnector3">
            <a:avLst>
              <a:gd name="adj1" fmla="val 12132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F1922DB-BE3E-EB78-6132-CA22BE9C16DF}"/>
              </a:ext>
            </a:extLst>
          </p:cNvPr>
          <p:cNvCxnSpPr>
            <a:cxnSpLocks/>
          </p:cNvCxnSpPr>
          <p:nvPr/>
        </p:nvCxnSpPr>
        <p:spPr>
          <a:xfrm flipV="1">
            <a:off x="6134100" y="2396591"/>
            <a:ext cx="2976241" cy="1297870"/>
          </a:xfrm>
          <a:prstGeom prst="bentConnector3">
            <a:avLst>
              <a:gd name="adj1" fmla="val 1483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306018"/>
      </p:ext>
    </p:extLst>
  </p:cSld>
  <p:clrMapOvr>
    <a:masterClrMapping/>
  </p:clrMapOvr>
</p:sld>
</file>

<file path=ppt/theme/theme1.xml><?xml version="1.0" encoding="utf-8"?>
<a:theme xmlns:a="http://schemas.openxmlformats.org/drawingml/2006/main" name="논문템플릿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프레젠테이션1" id="{8394F40D-1268-A240-BAD6-B8D5418FB73D}" vid="{7D1AC769-B151-B14B-BDAD-8B65447BF49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논문템플릿</Template>
  <TotalTime>9142</TotalTime>
  <Words>1664</Words>
  <Application>Microsoft Office PowerPoint</Application>
  <PresentationFormat>와이드스크린</PresentationFormat>
  <Paragraphs>434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Times New Roman</vt:lpstr>
      <vt:lpstr>논문템플릿</vt:lpstr>
      <vt:lpstr>스마트워치를 활용한 실시간 자세 추정 기반  소방·경찰 수신호 통신 시스템 연구 </vt:lpstr>
      <vt:lpstr>Contents</vt:lpstr>
      <vt:lpstr>1. Research Project Summary</vt:lpstr>
      <vt:lpstr>2. Previous Work</vt:lpstr>
      <vt:lpstr>2. Previous Work</vt:lpstr>
      <vt:lpstr>2. Previous Work</vt:lpstr>
      <vt:lpstr>3. Server and Hardware Setup</vt:lpstr>
      <vt:lpstr>4. Proposed Method</vt:lpstr>
      <vt:lpstr>5. Data Preprocessing</vt:lpstr>
      <vt:lpstr>6. Offline Train</vt:lpstr>
      <vt:lpstr>7. Online Fine Tuning</vt:lpstr>
      <vt:lpstr>8. Quantitative Comparative Analysis</vt:lpstr>
      <vt:lpstr>9. Final Model Selection</vt:lpstr>
      <vt:lpstr>10. Real-Time Classifier – Physical Button</vt:lpstr>
      <vt:lpstr>11. Unity - Frontend</vt:lpstr>
      <vt:lpstr>12. Server</vt:lpstr>
      <vt:lpstr>13. Development Process</vt:lpstr>
      <vt:lpstr>14. Conclusion – Key Achievements</vt:lpstr>
      <vt:lpstr>15. Conclusion - Plans for Future Use</vt:lpstr>
      <vt:lpstr>16. Role Assignment</vt:lpstr>
      <vt:lpstr>17. References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박서윤</dc:creator>
  <cp:lastModifiedBy>이유현</cp:lastModifiedBy>
  <cp:revision>926</cp:revision>
  <dcterms:created xsi:type="dcterms:W3CDTF">2024-03-25T12:00:32Z</dcterms:created>
  <dcterms:modified xsi:type="dcterms:W3CDTF">2025-06-09T06:49:07Z</dcterms:modified>
</cp:coreProperties>
</file>